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 id="2147483688" r:id="rId4"/>
    <p:sldMasterId id="2147483730" r:id="rId5"/>
  </p:sldMasterIdLst>
  <p:sldIdLst>
    <p:sldId id="256" r:id="rId6"/>
    <p:sldId id="268" r:id="rId7"/>
    <p:sldId id="274" r:id="rId8"/>
    <p:sldId id="275" r:id="rId9"/>
    <p:sldId id="276" r:id="rId10"/>
    <p:sldId id="257" r:id="rId11"/>
    <p:sldId id="269" r:id="rId12"/>
    <p:sldId id="270"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0B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244" y="-6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jpe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107300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344789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1500213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47C757-255C-4C4E-8EF7-841D8F8B44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8834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A12449-EF55-4914-9544-8C41F171F8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053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EC4CC5-EA18-40CA-A2EC-BA43DF0A96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53908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D7926F-F38D-46AF-A714-16365A613B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712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F997FEF-3776-4350-8691-BA9E417393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484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6553DF-C8FE-4DF2-9712-8FDD8457752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1468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D7A4B7-7A27-4AF6-B39D-EB15D71720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2402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AF9BD4-7114-4DE0-82FA-873455C0D8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579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3004409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680D32B-C816-4911-B5A2-478F77A5033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6071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758703-03B1-47FA-A7CF-20080A4337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9035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39E2B0-4599-4D20-9371-8C007A314B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8283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AEEA82E-8AE9-4A20-8446-066018D01F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88114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035C95F-1498-452D-9E48-1224C68DEB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5861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47C757-255C-4C4E-8EF7-841D8F8B44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062164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A12449-EF55-4914-9544-8C41F171F8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9153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EC4CC5-EA18-40CA-A2EC-BA43DF0A96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49464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D7926F-F38D-46AF-A714-16365A613B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17580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F997FEF-3776-4350-8691-BA9E417393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075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14763295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6553DF-C8FE-4DF2-9712-8FDD8457752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12608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D7A4B7-7A27-4AF6-B39D-EB15D71720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10626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AF9BD4-7114-4DE0-82FA-873455C0D8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9781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680D32B-C816-4911-B5A2-478F77A5033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31201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758703-03B1-47FA-A7CF-20080A4337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89036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39E2B0-4599-4D20-9371-8C007A314B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30797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AEEA82E-8AE9-4A20-8446-066018D01F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1346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035C95F-1498-452D-9E48-1224C68DEB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9108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47C757-255C-4C4E-8EF7-841D8F8B44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4326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A12449-EF55-4914-9544-8C41F171F8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948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30471670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EC4CC5-EA18-40CA-A2EC-BA43DF0A96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24916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D7926F-F38D-46AF-A714-16365A613B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58767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F997FEF-3776-4350-8691-BA9E417393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89500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6553DF-C8FE-4DF2-9712-8FDD8457752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2275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D7A4B7-7A27-4AF6-B39D-EB15D71720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40471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AF9BD4-7114-4DE0-82FA-873455C0D8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73601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680D32B-C816-4911-B5A2-478F77A5033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35527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758703-03B1-47FA-A7CF-20080A4337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305608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39E2B0-4599-4D20-9371-8C007A314B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35885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AEEA82E-8AE9-4A20-8446-066018D01F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6180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15536146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035C95F-1498-452D-9E48-1224C68DEB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36207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47C757-255C-4C4E-8EF7-841D8F8B44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970558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A12449-EF55-4914-9544-8C41F171F8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16694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EC4CC5-EA18-40CA-A2EC-BA43DF0A96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62824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D7926F-F38D-46AF-A714-16365A613B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95651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F997FEF-3776-4350-8691-BA9E417393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22878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6553DF-C8FE-4DF2-9712-8FDD8457752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68409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D7A4B7-7A27-4AF6-B39D-EB15D71720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873613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AF9BD4-7114-4DE0-82FA-873455C0D8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112152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680D32B-C816-4911-B5A2-478F77A5033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90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32374632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758703-03B1-47FA-A7CF-20080A4337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68323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39E2B0-4599-4D20-9371-8C007A314B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51567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AEEA82E-8AE9-4A20-8446-066018D01F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341750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035C95F-1498-452D-9E48-1224C68DEB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64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119140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166896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C3EF2-C67E-4A01-BE85-93FFE25EC8DA}" type="datetimeFigureOut">
              <a:rPr lang="en-US" smtClean="0"/>
              <a:pPr/>
              <a:t>11/08/2020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E5A0-5DE6-4BCD-9FFE-1019709C159B}" type="slidenum">
              <a:rPr lang="en-US" smtClean="0"/>
              <a:pPr/>
              <a:t>‹#›</a:t>
            </a:fld>
            <a:endParaRPr lang="en-US"/>
          </a:p>
        </p:txBody>
      </p:sp>
    </p:spTree>
    <p:extLst>
      <p:ext uri="{BB962C8B-B14F-4D97-AF65-F5344CB8AC3E}">
        <p14:creationId xmlns:p14="http://schemas.microsoft.com/office/powerpoint/2010/main" val="111273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C3EF2-C67E-4A01-BE85-93FFE25EC8DA}" type="datetimeFigureOut">
              <a:rPr lang="en-US" smtClean="0"/>
              <a:pPr/>
              <a:t>11/08/2020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E5A0-5DE6-4BCD-9FFE-1019709C159B}" type="slidenum">
              <a:rPr lang="en-US" smtClean="0"/>
              <a:pPr/>
              <a:t>‹#›</a:t>
            </a:fld>
            <a:endParaRPr lang="en-US"/>
          </a:p>
        </p:txBody>
      </p:sp>
    </p:spTree>
    <p:extLst>
      <p:ext uri="{BB962C8B-B14F-4D97-AF65-F5344CB8AC3E}">
        <p14:creationId xmlns:p14="http://schemas.microsoft.com/office/powerpoint/2010/main" val="1439595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CDB6F1E-AFC3-4509-AEF7-89CD8D93E6FD}"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994370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CDB6F1E-AFC3-4509-AEF7-89CD8D93E6FD}"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48121690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CDB6F1E-AFC3-4509-AEF7-89CD8D93E6FD}"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81209209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CDB6F1E-AFC3-4509-AEF7-89CD8D93E6FD}"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89970897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2.xml"/><Relationship Id="rId1" Type="http://schemas.openxmlformats.org/officeDocument/2006/relationships/vmlDrawing" Target="../drawings/vmlDrawing2.vml"/><Relationship Id="rId6" Type="http://schemas.openxmlformats.org/officeDocument/2006/relationships/image" Target="../media/image1.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jpeg"/><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6.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39.xml"/><Relationship Id="rId1" Type="http://schemas.openxmlformats.org/officeDocument/2006/relationships/vmlDrawing" Target="../drawings/vmlDrawing5.vml"/><Relationship Id="rId6" Type="http://schemas.openxmlformats.org/officeDocument/2006/relationships/image" Target="../media/image9.wmf"/><Relationship Id="rId11" Type="http://schemas.openxmlformats.org/officeDocument/2006/relationships/image" Target="../media/image11.wmf"/><Relationship Id="rId5" Type="http://schemas.openxmlformats.org/officeDocument/2006/relationships/oleObject" Target="../embeddings/oleObject9.bin"/><Relationship Id="rId10" Type="http://schemas.openxmlformats.org/officeDocument/2006/relationships/oleObject" Target="../embeddings/oleObject12.bin"/><Relationship Id="rId4" Type="http://schemas.openxmlformats.org/officeDocument/2006/relationships/image" Target="../media/image8.wmf"/><Relationship Id="rId9" Type="http://schemas.openxmlformats.org/officeDocument/2006/relationships/image" Target="../media/image1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81000" y="1799780"/>
            <a:ext cx="87630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BUỔI</a:t>
            </a:r>
            <a:r>
              <a:rPr kumimoji="0" lang="en-US" sz="32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1 - BDHSG VẬT LÝ 8</a:t>
            </a:r>
          </a:p>
          <a:p>
            <a:pPr marL="0" marR="0" lvl="0" indent="457200" algn="ctr" defTabSz="914400" rtl="0" eaLnBrk="1" fontAlgn="base" latinLnBrk="0" hangingPunct="1">
              <a:lnSpc>
                <a:spcPct val="15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CHUYỂN ĐỘNG CƠ HỌC</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Line 2"/>
          <p:cNvSpPr>
            <a:spLocks noChangeShapeType="1"/>
          </p:cNvSpPr>
          <p:nvPr/>
        </p:nvSpPr>
        <p:spPr bwMode="auto">
          <a:xfrm>
            <a:off x="4490919" y="-12053430"/>
            <a:ext cx="224754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457646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468313" y="130175"/>
            <a:ext cx="8218487" cy="706438"/>
          </a:xfrm>
          <a:noFill/>
        </p:spPr>
        <p:txBody>
          <a:bodyPr anchor="t"/>
          <a:lstStyle/>
          <a:p>
            <a:pPr eaLnBrk="1" hangingPunct="1"/>
            <a:r>
              <a:rPr lang="en-US" sz="3000" b="1" smtClean="0"/>
              <a:t>I. Kiến thức cần nhớ:</a:t>
            </a:r>
            <a:br>
              <a:rPr lang="en-US" sz="3000" b="1" smtClean="0"/>
            </a:br>
            <a:endParaRPr lang="en-US" sz="3000" b="1" smtClean="0"/>
          </a:p>
        </p:txBody>
      </p:sp>
      <p:sp>
        <p:nvSpPr>
          <p:cNvPr id="11268" name="Rectangle 4"/>
          <p:cNvSpPr>
            <a:spLocks noChangeArrowheads="1"/>
          </p:cNvSpPr>
          <p:nvPr/>
        </p:nvSpPr>
        <p:spPr bwMode="auto">
          <a:xfrm>
            <a:off x="323850" y="881062"/>
            <a:ext cx="8820150" cy="5976938"/>
          </a:xfrm>
          <a:prstGeom prst="rect">
            <a:avLst/>
          </a:prstGeom>
          <a:noFill/>
          <a:ln w="9525">
            <a:noFill/>
            <a:miter lim="800000"/>
            <a:headEnd/>
            <a:tailEnd/>
          </a:ln>
        </p:spPr>
        <p:txBody>
          <a:bodyPr/>
          <a:lstStyle/>
          <a:p>
            <a:pPr indent="355600" algn="just" fontAlgn="base">
              <a:spcBef>
                <a:spcPct val="0"/>
              </a:spcBef>
              <a:spcAft>
                <a:spcPct val="0"/>
              </a:spcAft>
            </a:pPr>
            <a:r>
              <a:rPr lang="nl-NL" sz="2400" b="1" dirty="0">
                <a:solidFill>
                  <a:srgbClr val="000000"/>
                </a:solidFill>
                <a:latin typeface="Times New Roman" pitchFamily="18" charset="0"/>
                <a:cs typeface="Times New Roman" pitchFamily="18" charset="0"/>
              </a:rPr>
              <a:t>1. </a:t>
            </a:r>
            <a:r>
              <a:rPr lang="nl-NL" sz="2400" b="1" dirty="0" smtClean="0">
                <a:solidFill>
                  <a:srgbClr val="000000"/>
                </a:solidFill>
                <a:latin typeface="Times New Roman" pitchFamily="18" charset="0"/>
                <a:cs typeface="Times New Roman" pitchFamily="18" charset="0"/>
              </a:rPr>
              <a:t>Chuyển </a:t>
            </a:r>
            <a:r>
              <a:rPr lang="nl-NL" sz="2400" b="1" dirty="0">
                <a:solidFill>
                  <a:srgbClr val="000000"/>
                </a:solidFill>
                <a:latin typeface="Times New Roman" pitchFamily="18" charset="0"/>
                <a:cs typeface="Times New Roman" pitchFamily="18" charset="0"/>
              </a:rPr>
              <a:t>động cơ học:</a:t>
            </a:r>
            <a:endParaRPr lang="en-US" sz="2400" dirty="0">
              <a:solidFill>
                <a:srgbClr val="000000"/>
              </a:solidFill>
              <a:latin typeface="Times New Roman" pitchFamily="18" charset="0"/>
              <a:cs typeface="Times New Roman" pitchFamily="18" charset="0"/>
            </a:endParaRPr>
          </a:p>
          <a:p>
            <a:pPr indent="355600" algn="just" fontAlgn="base">
              <a:spcBef>
                <a:spcPct val="0"/>
              </a:spcBef>
              <a:spcAft>
                <a:spcPct val="0"/>
              </a:spcAft>
            </a:pPr>
            <a:r>
              <a:rPr lang="nl-NL" sz="2400" dirty="0">
                <a:solidFill>
                  <a:srgbClr val="000000"/>
                </a:solidFill>
                <a:latin typeface="Times New Roman" pitchFamily="18" charset="0"/>
                <a:cs typeface="Times New Roman" pitchFamily="18" charset="0"/>
              </a:rPr>
              <a:t>- Sự thay đổi vị trí của vật này đối với vật khác theo thời gian gọi là chuyển động cơ học</a:t>
            </a:r>
            <a:endParaRPr lang="en-US" sz="2400" dirty="0">
              <a:solidFill>
                <a:srgbClr val="000000"/>
              </a:solidFill>
              <a:latin typeface="Times New Roman" pitchFamily="18" charset="0"/>
              <a:cs typeface="Times New Roman" pitchFamily="18" charset="0"/>
            </a:endParaRPr>
          </a:p>
          <a:p>
            <a:pPr indent="355600" algn="just" fontAlgn="base">
              <a:lnSpc>
                <a:spcPct val="110000"/>
              </a:lnSpc>
              <a:spcBef>
                <a:spcPct val="0"/>
              </a:spcBef>
              <a:spcAft>
                <a:spcPct val="0"/>
              </a:spcAft>
            </a:pPr>
            <a:r>
              <a:rPr lang="nl-NL" sz="2400" dirty="0">
                <a:solidFill>
                  <a:srgbClr val="000000"/>
                </a:solidFill>
                <a:latin typeface="Times New Roman" pitchFamily="18" charset="0"/>
                <a:cs typeface="Times New Roman" pitchFamily="18" charset="0"/>
              </a:rPr>
              <a:t> - Một vật được gọi là đứng yên so với vật này, nhưng lại là chuyển động so với vật khác. Đối với vật này thì chuyển động nhanh, nhưng đối  với vật kia thì chuyển động chậm.</a:t>
            </a:r>
            <a:endParaRPr lang="en-US" sz="2400" dirty="0">
              <a:solidFill>
                <a:srgbClr val="000000"/>
              </a:solidFill>
              <a:latin typeface="Times New Roman" pitchFamily="18" charset="0"/>
              <a:cs typeface="Times New Roman" pitchFamily="18" charset="0"/>
            </a:endParaRPr>
          </a:p>
          <a:p>
            <a:r>
              <a:rPr lang="nl-NL" sz="2400" b="1" dirty="0">
                <a:solidFill>
                  <a:srgbClr val="000000"/>
                </a:solidFill>
                <a:latin typeface="Times New Roman" pitchFamily="18" charset="0"/>
                <a:cs typeface="Times New Roman" pitchFamily="18" charset="0"/>
              </a:rPr>
              <a:t> 2. Vận tốc</a:t>
            </a:r>
            <a:r>
              <a:rPr lang="nl-NL" sz="2400" b="1" dirty="0" smtClean="0">
                <a:solidFill>
                  <a:srgbClr val="000000"/>
                </a:solidFill>
                <a:latin typeface="Times New Roman" pitchFamily="18" charset="0"/>
                <a:cs typeface="Times New Roman" pitchFamily="18" charset="0"/>
              </a:rPr>
              <a:t>:</a:t>
            </a:r>
          </a:p>
          <a:p>
            <a:pPr indent="355600" algn="just" fontAlgn="base">
              <a:lnSpc>
                <a:spcPct val="110000"/>
              </a:lnSpc>
              <a:spcBef>
                <a:spcPct val="0"/>
              </a:spcBef>
              <a:spcAft>
                <a:spcPct val="0"/>
              </a:spcAft>
            </a:pPr>
            <a:r>
              <a:rPr lang="nl-NL" sz="2400" dirty="0">
                <a:solidFill>
                  <a:srgbClr val="000000"/>
                </a:solidFill>
                <a:latin typeface="Times New Roman" pitchFamily="18" charset="0"/>
                <a:cs typeface="Times New Roman" pitchFamily="18" charset="0"/>
              </a:rPr>
              <a:t>- Công thức tính vận tốc: </a:t>
            </a:r>
          </a:p>
          <a:p>
            <a:r>
              <a:rPr lang="en-US" sz="2400" dirty="0">
                <a:solidFill>
                  <a:srgbClr val="000000"/>
                </a:solidFill>
                <a:latin typeface="Times New Roman" pitchFamily="18" charset="0"/>
                <a:cs typeface="Times New Roman" pitchFamily="18" charset="0"/>
              </a:rPr>
              <a:t> </a:t>
            </a:r>
            <a:r>
              <a:rPr lang="en-US" sz="2400" dirty="0" smtClean="0">
                <a:solidFill>
                  <a:srgbClr val="000000"/>
                </a:solidFill>
                <a:latin typeface="Times New Roman" pitchFamily="18" charset="0"/>
                <a:cs typeface="Times New Roman" pitchFamily="18" charset="0"/>
              </a:rPr>
              <a:t>    - </a:t>
            </a:r>
            <a:r>
              <a:rPr lang="nl-NL" sz="2400" dirty="0" smtClean="0">
                <a:solidFill>
                  <a:srgbClr val="000000"/>
                </a:solidFill>
                <a:latin typeface="Times New Roman" pitchFamily="18" charset="0"/>
                <a:cs typeface="Times New Roman" pitchFamily="18" charset="0"/>
              </a:rPr>
              <a:t>Đơn </a:t>
            </a:r>
            <a:r>
              <a:rPr lang="nl-NL" sz="2400" dirty="0">
                <a:solidFill>
                  <a:srgbClr val="000000"/>
                </a:solidFill>
                <a:latin typeface="Times New Roman" pitchFamily="18" charset="0"/>
                <a:cs typeface="Times New Roman" pitchFamily="18" charset="0"/>
              </a:rPr>
              <a:t>vị vận </a:t>
            </a:r>
            <a:r>
              <a:rPr lang="nl-NL" sz="2400" dirty="0" smtClean="0">
                <a:solidFill>
                  <a:srgbClr val="000000"/>
                </a:solidFill>
                <a:latin typeface="Times New Roman" pitchFamily="18" charset="0"/>
                <a:cs typeface="Times New Roman" pitchFamily="18" charset="0"/>
              </a:rPr>
              <a:t>tốc: m/s</a:t>
            </a:r>
            <a:r>
              <a:rPr lang="nl-NL" sz="2400" dirty="0">
                <a:solidFill>
                  <a:srgbClr val="000000"/>
                </a:solidFill>
                <a:latin typeface="Times New Roman" pitchFamily="18" charset="0"/>
                <a:cs typeface="Times New Roman" pitchFamily="18" charset="0"/>
              </a:rPr>
              <a:t>, </a:t>
            </a:r>
            <a:r>
              <a:rPr lang="nl-NL" sz="2400" dirty="0" smtClean="0">
                <a:solidFill>
                  <a:srgbClr val="000000"/>
                </a:solidFill>
                <a:latin typeface="Times New Roman" pitchFamily="18" charset="0"/>
                <a:cs typeface="Times New Roman" pitchFamily="18" charset="0"/>
              </a:rPr>
              <a:t>km/h</a:t>
            </a:r>
          </a:p>
          <a:p>
            <a:r>
              <a:rPr lang="nl-NL" sz="2400" dirty="0" smtClean="0">
                <a:solidFill>
                  <a:srgbClr val="000000"/>
                </a:solidFill>
                <a:latin typeface="Times New Roman" pitchFamily="18" charset="0"/>
                <a:cs typeface="Times New Roman" pitchFamily="18" charset="0"/>
              </a:rPr>
              <a:t>Chú ý:</a:t>
            </a:r>
            <a:endParaRPr lang="nl-NL" sz="2400" dirty="0">
              <a:solidFill>
                <a:srgbClr val="000000"/>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pPr indent="355600" algn="just" fontAlgn="base">
              <a:lnSpc>
                <a:spcPct val="110000"/>
              </a:lnSpc>
              <a:spcBef>
                <a:spcPct val="0"/>
              </a:spcBef>
              <a:spcAft>
                <a:spcPct val="0"/>
              </a:spcAft>
            </a:pPr>
            <a:endParaRPr lang="nl-NL" sz="2400" b="1" dirty="0" smtClean="0">
              <a:solidFill>
                <a:srgbClr val="000000"/>
              </a:solidFill>
              <a:latin typeface="Times New Roman" pitchFamily="18" charset="0"/>
              <a:cs typeface="Times New Roman" pitchFamily="18" charset="0"/>
            </a:endParaRPr>
          </a:p>
          <a:p>
            <a:pPr indent="355600" algn="just" fontAlgn="base">
              <a:spcBef>
                <a:spcPct val="0"/>
              </a:spcBef>
              <a:spcAft>
                <a:spcPct val="0"/>
              </a:spcAft>
            </a:pPr>
            <a:endParaRPr lang="en-US" sz="2400" dirty="0" smtClean="0">
              <a:solidFill>
                <a:srgbClr val="000000"/>
              </a:solidFill>
              <a:latin typeface="Times New Roman" pitchFamily="18" charset="0"/>
              <a:cs typeface="Times New Roman" pitchFamily="18" charset="0"/>
            </a:endParaRPr>
          </a:p>
          <a:p>
            <a:pPr indent="355600" algn="just" fontAlgn="base">
              <a:spcBef>
                <a:spcPct val="0"/>
              </a:spcBef>
              <a:spcAft>
                <a:spcPct val="0"/>
              </a:spcAft>
            </a:pPr>
            <a:endParaRPr lang="en-US" sz="2400" dirty="0" smtClean="0">
              <a:solidFill>
                <a:srgbClr val="000000"/>
              </a:solidFill>
              <a:latin typeface="Times New Roman" pitchFamily="18" charset="0"/>
              <a:cs typeface="Times New Roman" pitchFamily="18" charset="0"/>
            </a:endParaRPr>
          </a:p>
          <a:p>
            <a:pPr indent="355600" algn="just" fontAlgn="base">
              <a:spcBef>
                <a:spcPct val="0"/>
              </a:spcBef>
              <a:spcAft>
                <a:spcPct val="0"/>
              </a:spcAft>
            </a:pPr>
            <a:endParaRPr lang="en-US" sz="2400" dirty="0" smtClean="0">
              <a:solidFill>
                <a:srgbClr val="000000"/>
              </a:solidFill>
              <a:latin typeface="Times New Roman" pitchFamily="18" charset="0"/>
              <a:cs typeface="Times New Roman" pitchFamily="18" charset="0"/>
            </a:endParaRPr>
          </a:p>
        </p:txBody>
      </p:sp>
      <p:sp>
        <p:nvSpPr>
          <p:cNvPr id="1032" name="Rectangle 24"/>
          <p:cNvSpPr>
            <a:spLocks noChangeArrowheads="1"/>
          </p:cNvSpPr>
          <p:nvPr/>
        </p:nvSpPr>
        <p:spPr bwMode="auto">
          <a:xfrm>
            <a:off x="107950" y="115888"/>
            <a:ext cx="8964613" cy="6669087"/>
          </a:xfrm>
          <a:prstGeom prst="rect">
            <a:avLst/>
          </a:prstGeom>
          <a:noFill/>
          <a:ln w="57150">
            <a:solidFill>
              <a:schemeClr val="accent2"/>
            </a:solidFill>
            <a:miter lim="800000"/>
            <a:headEnd/>
            <a:tailEnd/>
          </a:ln>
        </p:spPr>
        <p:txBody>
          <a:bodyPr wrap="none" anchor="ctr"/>
          <a:lstStyle/>
          <a:p>
            <a:pPr fontAlgn="base">
              <a:spcBef>
                <a:spcPct val="0"/>
              </a:spcBef>
              <a:spcAft>
                <a:spcPct val="0"/>
              </a:spcAft>
            </a:pPr>
            <a:endParaRPr lang="en-US">
              <a:solidFill>
                <a:srgbClr val="000000"/>
              </a:solidFill>
            </a:endParaRPr>
          </a:p>
        </p:txBody>
      </p:sp>
      <p:graphicFrame>
        <p:nvGraphicFramePr>
          <p:cNvPr id="5" name="Object 4"/>
          <p:cNvGraphicFramePr>
            <a:graphicFrameLocks noGrp="1" noChangeAspect="1"/>
          </p:cNvGraphicFramePr>
          <p:nvPr>
            <p:extLst>
              <p:ext uri="{D42A27DB-BD31-4B8C-83A1-F6EECF244321}">
                <p14:modId xmlns:p14="http://schemas.microsoft.com/office/powerpoint/2010/main" val="927949948"/>
              </p:ext>
            </p:extLst>
          </p:nvPr>
        </p:nvGraphicFramePr>
        <p:xfrm>
          <a:off x="4343400" y="3450431"/>
          <a:ext cx="781050" cy="685800"/>
        </p:xfrm>
        <a:graphic>
          <a:graphicData uri="http://schemas.openxmlformats.org/presentationml/2006/ole">
            <mc:AlternateContent xmlns:mc="http://schemas.openxmlformats.org/markup-compatibility/2006">
              <mc:Choice xmlns:v="urn:schemas-microsoft-com:vml" Requires="v">
                <p:oleObj spid="_x0000_s7190" name="Equation" r:id="rId3" imgW="380835" imgH="393529" progId="Equation.3">
                  <p:embed/>
                </p:oleObj>
              </mc:Choice>
              <mc:Fallback>
                <p:oleObj name="Equation" r:id="rId3" imgW="380835" imgH="393529"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3450431"/>
                        <a:ext cx="781050" cy="685800"/>
                      </a:xfrm>
                      <a:prstGeom prst="rect">
                        <a:avLst/>
                      </a:prstGeom>
                      <a:noFill/>
                      <a:ln w="9525" cmpd="sng">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98958268"/>
              </p:ext>
            </p:extLst>
          </p:nvPr>
        </p:nvGraphicFramePr>
        <p:xfrm>
          <a:off x="1600200" y="4648199"/>
          <a:ext cx="6151432" cy="914401"/>
        </p:xfrm>
        <a:graphic>
          <a:graphicData uri="http://schemas.openxmlformats.org/presentationml/2006/ole">
            <mc:AlternateContent xmlns:mc="http://schemas.openxmlformats.org/markup-compatibility/2006">
              <mc:Choice xmlns:v="urn:schemas-microsoft-com:vml" Requires="v">
                <p:oleObj spid="_x0000_s7191" name="Equation" r:id="rId5" imgW="2819160" imgH="419040" progId="Equation.DSMT4">
                  <p:embed/>
                </p:oleObj>
              </mc:Choice>
              <mc:Fallback>
                <p:oleObj name="Equation" r:id="rId5" imgW="2819160" imgH="419040" progId="Equation.DSMT4">
                  <p:embed/>
                  <p:pic>
                    <p:nvPicPr>
                      <p:cNvPr id="0" name=""/>
                      <p:cNvPicPr/>
                      <p:nvPr/>
                    </p:nvPicPr>
                    <p:blipFill>
                      <a:blip r:embed="rId6"/>
                      <a:stretch>
                        <a:fillRect/>
                      </a:stretch>
                    </p:blipFill>
                    <p:spPr>
                      <a:xfrm>
                        <a:off x="1600200" y="4648199"/>
                        <a:ext cx="6151432" cy="914401"/>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9115699"/>
              </p:ext>
            </p:extLst>
          </p:nvPr>
        </p:nvGraphicFramePr>
        <p:xfrm>
          <a:off x="1567684" y="5791200"/>
          <a:ext cx="3200400" cy="609600"/>
        </p:xfrm>
        <a:graphic>
          <a:graphicData uri="http://schemas.openxmlformats.org/presentationml/2006/ole">
            <mc:AlternateContent xmlns:mc="http://schemas.openxmlformats.org/markup-compatibility/2006">
              <mc:Choice xmlns:v="urn:schemas-microsoft-com:vml" Requires="v">
                <p:oleObj spid="_x0000_s7192" name="Equation" r:id="rId7" imgW="1079280" imgH="203040" progId="Equation.DSMT4">
                  <p:embed/>
                </p:oleObj>
              </mc:Choice>
              <mc:Fallback>
                <p:oleObj name="Equation" r:id="rId7" imgW="1079280" imgH="203040" progId="Equation.DSMT4">
                  <p:embed/>
                  <p:pic>
                    <p:nvPicPr>
                      <p:cNvPr id="0" name=""/>
                      <p:cNvPicPr/>
                      <p:nvPr/>
                    </p:nvPicPr>
                    <p:blipFill>
                      <a:blip r:embed="rId8"/>
                      <a:stretch>
                        <a:fillRect/>
                      </a:stretch>
                    </p:blipFill>
                    <p:spPr>
                      <a:xfrm>
                        <a:off x="1567684" y="5791200"/>
                        <a:ext cx="3200400" cy="609600"/>
                      </a:xfrm>
                      <a:prstGeom prst="rect">
                        <a:avLst/>
                      </a:prstGeom>
                    </p:spPr>
                  </p:pic>
                </p:oleObj>
              </mc:Fallback>
            </mc:AlternateContent>
          </a:graphicData>
        </a:graphic>
      </p:graphicFrame>
    </p:spTree>
    <p:extLst>
      <p:ext uri="{BB962C8B-B14F-4D97-AF65-F5344CB8AC3E}">
        <p14:creationId xmlns:p14="http://schemas.microsoft.com/office/powerpoint/2010/main" val="107354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8">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268">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268">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268">
                                            <p:txEl>
                                              <p:pRg st="2" end="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268">
                                            <p:txEl>
                                              <p:pRg st="3" end="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268">
                                            <p:txEl>
                                              <p:pRg st="4" end="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268">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268">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0" y="0"/>
            <a:ext cx="9144000" cy="6858000"/>
          </a:xfrm>
          <a:prstGeom prst="rect">
            <a:avLst/>
          </a:prstGeom>
          <a:noFill/>
          <a:ln w="57150">
            <a:solidFill>
              <a:srgbClr val="00FF00"/>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2" name="Rectangle 1"/>
          <p:cNvSpPr/>
          <p:nvPr/>
        </p:nvSpPr>
        <p:spPr>
          <a:xfrm>
            <a:off x="152400" y="76200"/>
            <a:ext cx="8839200" cy="6186309"/>
          </a:xfrm>
          <a:prstGeom prst="rect">
            <a:avLst/>
          </a:prstGeom>
        </p:spPr>
        <p:txBody>
          <a:bodyPr wrap="square">
            <a:spAutoFit/>
          </a:bodyPr>
          <a:lstStyle/>
          <a:p>
            <a:pPr indent="355600" algn="just" fontAlgn="base">
              <a:lnSpc>
                <a:spcPct val="150000"/>
              </a:lnSpc>
              <a:spcBef>
                <a:spcPct val="0"/>
              </a:spcBef>
              <a:spcAft>
                <a:spcPct val="0"/>
              </a:spcAft>
            </a:pPr>
            <a:r>
              <a:rPr lang="nl-NL" sz="2400" b="1" dirty="0" smtClean="0">
                <a:solidFill>
                  <a:srgbClr val="000000"/>
                </a:solidFill>
                <a:latin typeface="Times New Roman" pitchFamily="18" charset="0"/>
                <a:cs typeface="Times New Roman" pitchFamily="18" charset="0"/>
              </a:rPr>
              <a:t>3. Chuyển </a:t>
            </a:r>
            <a:r>
              <a:rPr lang="nl-NL" sz="2400" b="1" dirty="0">
                <a:solidFill>
                  <a:srgbClr val="000000"/>
                </a:solidFill>
                <a:latin typeface="Times New Roman" pitchFamily="18" charset="0"/>
                <a:cs typeface="Times New Roman" pitchFamily="18" charset="0"/>
              </a:rPr>
              <a:t>động đều:</a:t>
            </a:r>
            <a:endParaRPr lang="nl-NL" sz="2400" dirty="0">
              <a:solidFill>
                <a:srgbClr val="000000"/>
              </a:solidFill>
              <a:latin typeface="Times New Roman" pitchFamily="18" charset="0"/>
              <a:cs typeface="Times New Roman" pitchFamily="18" charset="0"/>
            </a:endParaRPr>
          </a:p>
          <a:p>
            <a:pPr indent="355600" algn="just" fontAlgn="base">
              <a:lnSpc>
                <a:spcPct val="150000"/>
              </a:lnSpc>
              <a:spcBef>
                <a:spcPct val="0"/>
              </a:spcBef>
              <a:spcAft>
                <a:spcPct val="0"/>
              </a:spcAft>
            </a:pPr>
            <a:r>
              <a:rPr lang="nl-NL" sz="2400" dirty="0">
                <a:solidFill>
                  <a:srgbClr val="000000"/>
                </a:solidFill>
                <a:latin typeface="Times New Roman" pitchFamily="18" charset="0"/>
                <a:cs typeface="Times New Roman" pitchFamily="18" charset="0"/>
              </a:rPr>
              <a:t> - Chuyển động đều là chuyển động mà vận tốc có độ lớn không thay đổi theo thời gian.</a:t>
            </a:r>
          </a:p>
          <a:p>
            <a:pPr indent="355600" algn="just" fontAlgn="base">
              <a:lnSpc>
                <a:spcPct val="150000"/>
              </a:lnSpc>
              <a:spcBef>
                <a:spcPct val="0"/>
              </a:spcBef>
              <a:spcAft>
                <a:spcPct val="0"/>
              </a:spcAft>
            </a:pPr>
            <a:r>
              <a:rPr lang="nl-NL" sz="2400" dirty="0">
                <a:solidFill>
                  <a:srgbClr val="000000"/>
                </a:solidFill>
                <a:latin typeface="Times New Roman" pitchFamily="18" charset="0"/>
                <a:cs typeface="Times New Roman" pitchFamily="18" charset="0"/>
              </a:rPr>
              <a:t>- Công thức tính vận tốc: </a:t>
            </a:r>
          </a:p>
          <a:p>
            <a:pPr indent="355600" algn="just" fontAlgn="base">
              <a:lnSpc>
                <a:spcPct val="150000"/>
              </a:lnSpc>
              <a:spcBef>
                <a:spcPct val="0"/>
              </a:spcBef>
              <a:spcAft>
                <a:spcPct val="0"/>
              </a:spcAft>
            </a:pPr>
            <a:endParaRPr lang="en-US" sz="2400" dirty="0">
              <a:solidFill>
                <a:srgbClr val="000000"/>
              </a:solidFill>
              <a:latin typeface="Times New Roman" pitchFamily="18" charset="0"/>
              <a:cs typeface="Times New Roman" pitchFamily="18" charset="0"/>
            </a:endParaRPr>
          </a:p>
          <a:p>
            <a:pPr indent="355600" algn="just" fontAlgn="base">
              <a:lnSpc>
                <a:spcPct val="150000"/>
              </a:lnSpc>
              <a:spcBef>
                <a:spcPct val="0"/>
              </a:spcBef>
              <a:spcAft>
                <a:spcPct val="0"/>
              </a:spcAft>
            </a:pPr>
            <a:endParaRPr lang="en-US" sz="2400" dirty="0">
              <a:solidFill>
                <a:srgbClr val="000000"/>
              </a:solidFill>
              <a:latin typeface="Times New Roman" pitchFamily="18" charset="0"/>
              <a:cs typeface="Times New Roman" pitchFamily="18" charset="0"/>
            </a:endParaRPr>
          </a:p>
          <a:p>
            <a:pPr indent="355600" algn="just" fontAlgn="base">
              <a:lnSpc>
                <a:spcPct val="150000"/>
              </a:lnSpc>
              <a:spcBef>
                <a:spcPct val="0"/>
              </a:spcBef>
              <a:spcAft>
                <a:spcPct val="0"/>
              </a:spcAft>
            </a:pPr>
            <a:r>
              <a:rPr lang="nl-NL" sz="2400" b="1" smtClean="0">
                <a:solidFill>
                  <a:srgbClr val="000000"/>
                </a:solidFill>
                <a:latin typeface="Times New Roman" pitchFamily="18" charset="0"/>
                <a:cs typeface="Times New Roman" pitchFamily="18" charset="0"/>
              </a:rPr>
              <a:t>4. </a:t>
            </a:r>
            <a:r>
              <a:rPr lang="nl-NL" sz="2400" b="1" dirty="0">
                <a:solidFill>
                  <a:srgbClr val="000000"/>
                </a:solidFill>
                <a:latin typeface="Times New Roman" pitchFamily="18" charset="0"/>
                <a:cs typeface="Times New Roman" pitchFamily="18" charset="0"/>
              </a:rPr>
              <a:t>Chuyển động không đều:</a:t>
            </a:r>
            <a:endParaRPr lang="nl-NL" sz="2400" dirty="0">
              <a:solidFill>
                <a:srgbClr val="000000"/>
              </a:solidFill>
              <a:latin typeface="Times New Roman" pitchFamily="18" charset="0"/>
              <a:cs typeface="Times New Roman" pitchFamily="18" charset="0"/>
            </a:endParaRPr>
          </a:p>
          <a:p>
            <a:pPr indent="355600" algn="just" fontAlgn="base">
              <a:lnSpc>
                <a:spcPct val="150000"/>
              </a:lnSpc>
              <a:spcBef>
                <a:spcPct val="0"/>
              </a:spcBef>
              <a:spcAft>
                <a:spcPct val="0"/>
              </a:spcAft>
            </a:pPr>
            <a:r>
              <a:rPr lang="nl-NL" sz="2400" dirty="0">
                <a:solidFill>
                  <a:srgbClr val="000000"/>
                </a:solidFill>
                <a:latin typeface="Times New Roman" pitchFamily="18" charset="0"/>
                <a:cs typeface="Times New Roman" pitchFamily="18" charset="0"/>
              </a:rPr>
              <a:t>- Chuyển động đều là chuyển động mà vận tốc có độ lớn thay đổi theo thời gian</a:t>
            </a:r>
          </a:p>
          <a:p>
            <a:pPr indent="355600" fontAlgn="base">
              <a:lnSpc>
                <a:spcPct val="150000"/>
              </a:lnSpc>
              <a:spcBef>
                <a:spcPct val="0"/>
              </a:spcBef>
              <a:spcAft>
                <a:spcPct val="0"/>
              </a:spcAft>
            </a:pPr>
            <a:r>
              <a:rPr lang="nl-NL" sz="2400" dirty="0">
                <a:solidFill>
                  <a:srgbClr val="000000"/>
                </a:solidFill>
                <a:latin typeface="Times New Roman" pitchFamily="18" charset="0"/>
                <a:cs typeface="Times New Roman" pitchFamily="18" charset="0"/>
              </a:rPr>
              <a:t>- Công thức tính vận tốc trung bình của chuyển động không đều:</a:t>
            </a:r>
          </a:p>
          <a:p>
            <a:pPr indent="355600" fontAlgn="base">
              <a:lnSpc>
                <a:spcPct val="150000"/>
              </a:lnSpc>
              <a:spcBef>
                <a:spcPct val="0"/>
              </a:spcBef>
              <a:spcAft>
                <a:spcPct val="0"/>
              </a:spcAft>
            </a:pPr>
            <a:r>
              <a:rPr lang="nl-NL" sz="2400" dirty="0">
                <a:solidFill>
                  <a:srgbClr val="000000"/>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577402676"/>
              </p:ext>
            </p:extLst>
          </p:nvPr>
        </p:nvGraphicFramePr>
        <p:xfrm>
          <a:off x="1781175" y="5746750"/>
          <a:ext cx="919163" cy="749300"/>
        </p:xfrm>
        <a:graphic>
          <a:graphicData uri="http://schemas.openxmlformats.org/presentationml/2006/ole">
            <mc:AlternateContent xmlns:mc="http://schemas.openxmlformats.org/markup-compatibility/2006">
              <mc:Choice xmlns:v="urn:schemas-microsoft-com:vml" Requires="v">
                <p:oleObj spid="_x0000_s117774" name="Equation" r:id="rId3" imgW="482391" imgH="393529" progId="Equation.3">
                  <p:embed/>
                </p:oleObj>
              </mc:Choice>
              <mc:Fallback>
                <p:oleObj name="Equation" r:id="rId3" imgW="482391" imgH="393529" progId="Equation.3">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1175" y="5746750"/>
                        <a:ext cx="919163" cy="749300"/>
                      </a:xfrm>
                      <a:prstGeom prst="rect">
                        <a:avLst/>
                      </a:prstGeom>
                      <a:noFill/>
                      <a:ln w="9525" cmpd="sng">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28"/>
          <p:cNvGrpSpPr>
            <a:grpSpLocks/>
          </p:cNvGrpSpPr>
          <p:nvPr/>
        </p:nvGrpSpPr>
        <p:grpSpPr bwMode="auto">
          <a:xfrm>
            <a:off x="2828925" y="5518150"/>
            <a:ext cx="6467475" cy="1200151"/>
            <a:chOff x="1737" y="2264"/>
            <a:chExt cx="3547" cy="756"/>
          </a:xfrm>
        </p:grpSpPr>
        <p:sp>
          <p:nvSpPr>
            <p:cNvPr id="8" name="Rectangle 29"/>
            <p:cNvSpPr>
              <a:spLocks noChangeArrowheads="1"/>
            </p:cNvSpPr>
            <p:nvPr/>
          </p:nvSpPr>
          <p:spPr bwMode="auto">
            <a:xfrm>
              <a:off x="1737" y="2460"/>
              <a:ext cx="515" cy="291"/>
            </a:xfrm>
            <a:prstGeom prst="rect">
              <a:avLst/>
            </a:prstGeom>
            <a:noFill/>
            <a:ln w="9525">
              <a:noFill/>
              <a:miter lim="800000"/>
              <a:headEnd/>
              <a:tailEnd/>
            </a:ln>
          </p:spPr>
          <p:txBody>
            <a:bodyPr wrap="none" anchor="ctr">
              <a:spAutoFit/>
            </a:bodyPr>
            <a:lstStyle/>
            <a:p>
              <a:pPr fontAlgn="base">
                <a:spcBef>
                  <a:spcPct val="0"/>
                </a:spcBef>
                <a:spcAft>
                  <a:spcPct val="0"/>
                </a:spcAft>
              </a:pPr>
              <a:r>
                <a:rPr lang="nl-NL" sz="2400">
                  <a:solidFill>
                    <a:srgbClr val="000000"/>
                  </a:solidFill>
                  <a:latin typeface="Times New Roman" pitchFamily="18" charset="0"/>
                  <a:cs typeface="Times New Roman" pitchFamily="18" charset="0"/>
                </a:rPr>
                <a:t>  với</a:t>
              </a:r>
              <a:r>
                <a:rPr lang="en-US" sz="2400">
                  <a:solidFill>
                    <a:srgbClr val="000000"/>
                  </a:solidFill>
                  <a:latin typeface="Times New Roman" pitchFamily="18" charset="0"/>
                  <a:cs typeface="Times New Roman" pitchFamily="18" charset="0"/>
                </a:rPr>
                <a:t> </a:t>
              </a:r>
            </a:p>
          </p:txBody>
        </p:sp>
        <p:grpSp>
          <p:nvGrpSpPr>
            <p:cNvPr id="9" name="Group 30"/>
            <p:cNvGrpSpPr>
              <a:grpSpLocks/>
            </p:cNvGrpSpPr>
            <p:nvPr/>
          </p:nvGrpSpPr>
          <p:grpSpPr bwMode="auto">
            <a:xfrm>
              <a:off x="1918" y="2264"/>
              <a:ext cx="3366" cy="756"/>
              <a:chOff x="2281" y="2264"/>
              <a:chExt cx="3366" cy="756"/>
            </a:xfrm>
          </p:grpSpPr>
          <p:sp>
            <p:nvSpPr>
              <p:cNvPr id="10" name="Rectangle 31"/>
              <p:cNvSpPr>
                <a:spLocks noChangeArrowheads="1"/>
              </p:cNvSpPr>
              <p:nvPr/>
            </p:nvSpPr>
            <p:spPr bwMode="auto">
              <a:xfrm>
                <a:off x="2281" y="2264"/>
                <a:ext cx="3366" cy="756"/>
              </a:xfrm>
              <a:prstGeom prst="rect">
                <a:avLst/>
              </a:prstGeom>
              <a:noFill/>
              <a:ln w="9525">
                <a:noFill/>
                <a:miter lim="800000"/>
                <a:headEnd/>
                <a:tailEnd/>
              </a:ln>
            </p:spPr>
            <p:txBody>
              <a:bodyPr anchor="ctr">
                <a:spAutoFit/>
              </a:bodyPr>
              <a:lstStyle/>
              <a:p>
                <a:pPr indent="457200" algn="just" fontAlgn="base">
                  <a:spcBef>
                    <a:spcPct val="0"/>
                  </a:spcBef>
                  <a:spcAft>
                    <a:spcPct val="0"/>
                  </a:spcAft>
                </a:pPr>
                <a:r>
                  <a:rPr lang="nl-NL" sz="2400" dirty="0">
                    <a:solidFill>
                      <a:srgbClr val="000000"/>
                    </a:solidFill>
                    <a:latin typeface="Times New Roman" pitchFamily="18" charset="0"/>
                    <a:cs typeface="Times New Roman" pitchFamily="18" charset="0"/>
                  </a:rPr>
                  <a:t>s: Quãng đường vật đi được (</a:t>
                </a:r>
                <a:r>
                  <a:rPr lang="nl-NL" sz="2400" dirty="0" smtClean="0">
                    <a:solidFill>
                      <a:srgbClr val="000000"/>
                    </a:solidFill>
                    <a:latin typeface="Times New Roman" pitchFamily="18" charset="0"/>
                    <a:cs typeface="Times New Roman" pitchFamily="18" charset="0"/>
                  </a:rPr>
                  <a:t>m)</a:t>
                </a:r>
                <a:endParaRPr lang="en-US" sz="2400" dirty="0">
                  <a:solidFill>
                    <a:srgbClr val="000000"/>
                  </a:solidFill>
                  <a:latin typeface="Times New Roman" pitchFamily="18" charset="0"/>
                  <a:cs typeface="Times New Roman" pitchFamily="18" charset="0"/>
                </a:endParaRPr>
              </a:p>
              <a:p>
                <a:pPr indent="457200" algn="just" fontAlgn="base">
                  <a:spcBef>
                    <a:spcPct val="0"/>
                  </a:spcBef>
                  <a:spcAft>
                    <a:spcPct val="0"/>
                  </a:spcAft>
                </a:pPr>
                <a:r>
                  <a:rPr lang="nl-NL" sz="2400" dirty="0">
                    <a:solidFill>
                      <a:srgbClr val="000000"/>
                    </a:solidFill>
                    <a:latin typeface="Times New Roman" pitchFamily="18" charset="0"/>
                    <a:cs typeface="Times New Roman" pitchFamily="18" charset="0"/>
                  </a:rPr>
                  <a:t>t: Thời gian vật đi hết quãng đường đó (</a:t>
                </a:r>
                <a:r>
                  <a:rPr lang="nl-NL" sz="2400" dirty="0" smtClean="0">
                    <a:solidFill>
                      <a:srgbClr val="000000"/>
                    </a:solidFill>
                    <a:latin typeface="Times New Roman" pitchFamily="18" charset="0"/>
                    <a:cs typeface="Times New Roman" pitchFamily="18" charset="0"/>
                  </a:rPr>
                  <a:t>s)</a:t>
                </a:r>
                <a:endParaRPr lang="nl-NL" sz="2400" dirty="0">
                  <a:solidFill>
                    <a:srgbClr val="000000"/>
                  </a:solidFill>
                  <a:latin typeface="Times New Roman" pitchFamily="18" charset="0"/>
                  <a:cs typeface="Times New Roman" pitchFamily="18" charset="0"/>
                </a:endParaRPr>
              </a:p>
              <a:p>
                <a:pPr indent="457200" algn="just" fontAlgn="base">
                  <a:spcBef>
                    <a:spcPct val="0"/>
                  </a:spcBef>
                  <a:spcAft>
                    <a:spcPct val="0"/>
                  </a:spcAft>
                </a:pPr>
                <a:r>
                  <a:rPr lang="nl-NL" sz="2400" dirty="0">
                    <a:solidFill>
                      <a:srgbClr val="000000"/>
                    </a:solidFill>
                    <a:latin typeface="Times New Roman" pitchFamily="18" charset="0"/>
                    <a:cs typeface="Times New Roman" pitchFamily="18" charset="0"/>
                  </a:rPr>
                  <a:t>v</a:t>
                </a:r>
                <a:r>
                  <a:rPr lang="nl-NL" sz="2400" baseline="-25000" dirty="0">
                    <a:solidFill>
                      <a:srgbClr val="000000"/>
                    </a:solidFill>
                    <a:latin typeface="Times New Roman" pitchFamily="18" charset="0"/>
                    <a:cs typeface="Times New Roman" pitchFamily="18" charset="0"/>
                  </a:rPr>
                  <a:t>tb</a:t>
                </a:r>
                <a:r>
                  <a:rPr lang="nl-NL" sz="2400" dirty="0">
                    <a:solidFill>
                      <a:srgbClr val="000000"/>
                    </a:solidFill>
                    <a:latin typeface="Times New Roman" pitchFamily="18" charset="0"/>
                    <a:cs typeface="Times New Roman" pitchFamily="18" charset="0"/>
                  </a:rPr>
                  <a:t>: Vận tốc trung bình của vật (</a:t>
                </a:r>
                <a:r>
                  <a:rPr lang="nl-NL" sz="2400" dirty="0" smtClean="0">
                    <a:solidFill>
                      <a:srgbClr val="000000"/>
                    </a:solidFill>
                    <a:latin typeface="Times New Roman" pitchFamily="18" charset="0"/>
                    <a:cs typeface="Times New Roman" pitchFamily="18" charset="0"/>
                  </a:rPr>
                  <a:t>m/s) </a:t>
                </a:r>
                <a:endParaRPr lang="nl-NL" sz="2400" dirty="0">
                  <a:solidFill>
                    <a:srgbClr val="000000"/>
                  </a:solidFill>
                  <a:latin typeface="Times New Roman" pitchFamily="18" charset="0"/>
                  <a:cs typeface="Times New Roman" pitchFamily="18" charset="0"/>
                </a:endParaRPr>
              </a:p>
            </p:txBody>
          </p:sp>
          <p:sp>
            <p:nvSpPr>
              <p:cNvPr id="11" name="AutoShape 32"/>
              <p:cNvSpPr>
                <a:spLocks/>
              </p:cNvSpPr>
              <p:nvPr/>
            </p:nvSpPr>
            <p:spPr bwMode="auto">
              <a:xfrm>
                <a:off x="2471" y="2388"/>
                <a:ext cx="111" cy="528"/>
              </a:xfrm>
              <a:prstGeom prst="leftBrace">
                <a:avLst>
                  <a:gd name="adj1" fmla="val 45255"/>
                  <a:gd name="adj2" fmla="val 50000"/>
                </a:avLst>
              </a:prstGeom>
              <a:noFill/>
              <a:ln w="9525">
                <a:solidFill>
                  <a:srgbClr val="000000"/>
                </a:solidFill>
                <a:round/>
                <a:headEnd/>
                <a:tailEnd/>
              </a:ln>
            </p:spPr>
            <p:txBody>
              <a:bodyPr/>
              <a:lstStyle/>
              <a:p>
                <a:pPr eaLnBrk="0" fontAlgn="base" hangingPunct="0">
                  <a:spcBef>
                    <a:spcPct val="0"/>
                  </a:spcBef>
                  <a:spcAft>
                    <a:spcPct val="0"/>
                  </a:spcAft>
                </a:pPr>
                <a:endParaRPr lang="en-US" sz="2400">
                  <a:solidFill>
                    <a:srgbClr val="000000"/>
                  </a:solidFill>
                  <a:latin typeface="Times New Roman" pitchFamily="18" charset="0"/>
                  <a:cs typeface="Times New Roman" pitchFamily="18" charset="0"/>
                </a:endParaRPr>
              </a:p>
            </p:txBody>
          </p:sp>
        </p:grpSp>
      </p:grpSp>
      <p:graphicFrame>
        <p:nvGraphicFramePr>
          <p:cNvPr id="5" name="Object 4"/>
          <p:cNvGraphicFramePr>
            <a:graphicFrameLocks noGrp="1" noChangeAspect="1"/>
          </p:cNvGraphicFramePr>
          <p:nvPr>
            <p:extLst>
              <p:ext uri="{D42A27DB-BD31-4B8C-83A1-F6EECF244321}">
                <p14:modId xmlns:p14="http://schemas.microsoft.com/office/powerpoint/2010/main" val="3467021964"/>
              </p:ext>
            </p:extLst>
          </p:nvPr>
        </p:nvGraphicFramePr>
        <p:xfrm>
          <a:off x="1447800" y="2341931"/>
          <a:ext cx="1141806" cy="1002561"/>
        </p:xfrm>
        <a:graphic>
          <a:graphicData uri="http://schemas.openxmlformats.org/presentationml/2006/ole">
            <mc:AlternateContent xmlns:mc="http://schemas.openxmlformats.org/markup-compatibility/2006">
              <mc:Choice xmlns:v="urn:schemas-microsoft-com:vml" Requires="v">
                <p:oleObj spid="_x0000_s117775" name="Equation" r:id="rId5" imgW="380835" imgH="393529" progId="Equation.3">
                  <p:embed/>
                </p:oleObj>
              </mc:Choice>
              <mc:Fallback>
                <p:oleObj name="Equation" r:id="rId5" imgW="380835" imgH="393529" progId="Equation.3">
                  <p:embed/>
                  <p:pic>
                    <p:nvPicPr>
                      <p:cNvPr id="0" name="Object 1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2341931"/>
                        <a:ext cx="1141806" cy="1002561"/>
                      </a:xfrm>
                      <a:prstGeom prst="rect">
                        <a:avLst/>
                      </a:prstGeom>
                      <a:noFill/>
                      <a:ln w="9525" cmpd="sng">
                        <a:solidFill>
                          <a:schemeClr val="tx1"/>
                        </a:solidFill>
                        <a:miter lim="800000"/>
                        <a:headEnd/>
                        <a:tailEnd/>
                      </a:ln>
                    </p:spPr>
                  </p:pic>
                </p:oleObj>
              </mc:Fallback>
            </mc:AlternateContent>
          </a:graphicData>
        </a:graphic>
      </p:graphicFrame>
      <p:grpSp>
        <p:nvGrpSpPr>
          <p:cNvPr id="13" name="Group 27"/>
          <p:cNvGrpSpPr>
            <a:grpSpLocks/>
          </p:cNvGrpSpPr>
          <p:nvPr/>
        </p:nvGrpSpPr>
        <p:grpSpPr bwMode="auto">
          <a:xfrm>
            <a:off x="2743200" y="2158205"/>
            <a:ext cx="6637338" cy="1200149"/>
            <a:chOff x="1737" y="2306"/>
            <a:chExt cx="3547" cy="756"/>
          </a:xfrm>
        </p:grpSpPr>
        <p:sp>
          <p:nvSpPr>
            <p:cNvPr id="14" name="Rectangle 13"/>
            <p:cNvSpPr>
              <a:spLocks noChangeArrowheads="1"/>
            </p:cNvSpPr>
            <p:nvPr/>
          </p:nvSpPr>
          <p:spPr bwMode="auto">
            <a:xfrm>
              <a:off x="1737" y="2460"/>
              <a:ext cx="515" cy="291"/>
            </a:xfrm>
            <a:prstGeom prst="rect">
              <a:avLst/>
            </a:prstGeom>
            <a:noFill/>
            <a:ln w="9525">
              <a:noFill/>
              <a:miter lim="800000"/>
              <a:headEnd/>
              <a:tailEnd/>
            </a:ln>
          </p:spPr>
          <p:txBody>
            <a:bodyPr wrap="none" anchor="ctr">
              <a:spAutoFit/>
            </a:bodyPr>
            <a:lstStyle/>
            <a:p>
              <a:pPr fontAlgn="base">
                <a:spcBef>
                  <a:spcPct val="0"/>
                </a:spcBef>
                <a:spcAft>
                  <a:spcPct val="0"/>
                </a:spcAft>
              </a:pPr>
              <a:r>
                <a:rPr lang="nl-NL" sz="2400" dirty="0">
                  <a:solidFill>
                    <a:srgbClr val="000000"/>
                  </a:solidFill>
                  <a:latin typeface="Times New Roman" pitchFamily="18" charset="0"/>
                  <a:cs typeface="Times New Roman" pitchFamily="18" charset="0"/>
                </a:rPr>
                <a:t>  với</a:t>
              </a:r>
              <a:r>
                <a:rPr lang="en-US" sz="2400" dirty="0">
                  <a:solidFill>
                    <a:srgbClr val="000000"/>
                  </a:solidFill>
                  <a:latin typeface="Times New Roman" pitchFamily="18" charset="0"/>
                  <a:cs typeface="Times New Roman" pitchFamily="18" charset="0"/>
                </a:rPr>
                <a:t> </a:t>
              </a:r>
            </a:p>
          </p:txBody>
        </p:sp>
        <p:grpSp>
          <p:nvGrpSpPr>
            <p:cNvPr id="15" name="Group 26"/>
            <p:cNvGrpSpPr>
              <a:grpSpLocks/>
            </p:cNvGrpSpPr>
            <p:nvPr/>
          </p:nvGrpSpPr>
          <p:grpSpPr bwMode="auto">
            <a:xfrm>
              <a:off x="1918" y="2306"/>
              <a:ext cx="3366" cy="756"/>
              <a:chOff x="2281" y="2306"/>
              <a:chExt cx="3366" cy="756"/>
            </a:xfrm>
          </p:grpSpPr>
          <p:sp>
            <p:nvSpPr>
              <p:cNvPr id="16" name="Rectangle 16"/>
              <p:cNvSpPr>
                <a:spLocks noChangeArrowheads="1"/>
              </p:cNvSpPr>
              <p:nvPr/>
            </p:nvSpPr>
            <p:spPr bwMode="auto">
              <a:xfrm>
                <a:off x="2281" y="2306"/>
                <a:ext cx="3366" cy="756"/>
              </a:xfrm>
              <a:prstGeom prst="rect">
                <a:avLst/>
              </a:prstGeom>
              <a:noFill/>
              <a:ln w="9525">
                <a:noFill/>
                <a:miter lim="800000"/>
                <a:headEnd/>
                <a:tailEnd/>
              </a:ln>
            </p:spPr>
            <p:txBody>
              <a:bodyPr anchor="ctr">
                <a:spAutoFit/>
              </a:bodyPr>
              <a:lstStyle/>
              <a:p>
                <a:pPr indent="457200" algn="just" fontAlgn="base">
                  <a:spcBef>
                    <a:spcPct val="0"/>
                  </a:spcBef>
                  <a:spcAft>
                    <a:spcPct val="0"/>
                  </a:spcAft>
                </a:pPr>
                <a:r>
                  <a:rPr lang="nl-NL" sz="2400" dirty="0">
                    <a:solidFill>
                      <a:srgbClr val="000000"/>
                    </a:solidFill>
                    <a:latin typeface="Times New Roman" pitchFamily="18" charset="0"/>
                    <a:cs typeface="Times New Roman" pitchFamily="18" charset="0"/>
                  </a:rPr>
                  <a:t>s: Quãng đường vật đi được (</a:t>
                </a:r>
                <a:r>
                  <a:rPr lang="nl-NL" sz="2400" dirty="0" smtClean="0">
                    <a:solidFill>
                      <a:srgbClr val="000000"/>
                    </a:solidFill>
                    <a:latin typeface="Times New Roman" pitchFamily="18" charset="0"/>
                    <a:cs typeface="Times New Roman" pitchFamily="18" charset="0"/>
                  </a:rPr>
                  <a:t>m)</a:t>
                </a:r>
                <a:endParaRPr lang="en-US" sz="2400" dirty="0">
                  <a:solidFill>
                    <a:srgbClr val="000000"/>
                  </a:solidFill>
                  <a:latin typeface="Times New Roman" pitchFamily="18" charset="0"/>
                  <a:cs typeface="Times New Roman" pitchFamily="18" charset="0"/>
                </a:endParaRPr>
              </a:p>
              <a:p>
                <a:pPr indent="457200" algn="just" fontAlgn="base">
                  <a:spcBef>
                    <a:spcPct val="0"/>
                  </a:spcBef>
                  <a:spcAft>
                    <a:spcPct val="0"/>
                  </a:spcAft>
                </a:pPr>
                <a:r>
                  <a:rPr lang="nl-NL" sz="2400" dirty="0">
                    <a:solidFill>
                      <a:srgbClr val="000000"/>
                    </a:solidFill>
                    <a:latin typeface="Times New Roman" pitchFamily="18" charset="0"/>
                    <a:cs typeface="Times New Roman" pitchFamily="18" charset="0"/>
                  </a:rPr>
                  <a:t>t: Thời gian vật đi hết quãng đường đó (</a:t>
                </a:r>
                <a:r>
                  <a:rPr lang="nl-NL" sz="2400" dirty="0" smtClean="0">
                    <a:solidFill>
                      <a:srgbClr val="000000"/>
                    </a:solidFill>
                    <a:latin typeface="Times New Roman" pitchFamily="18" charset="0"/>
                    <a:cs typeface="Times New Roman" pitchFamily="18" charset="0"/>
                  </a:rPr>
                  <a:t>s)</a:t>
                </a:r>
                <a:endParaRPr lang="nl-NL" sz="2400" dirty="0">
                  <a:solidFill>
                    <a:srgbClr val="000000"/>
                  </a:solidFill>
                  <a:latin typeface="Times New Roman" pitchFamily="18" charset="0"/>
                  <a:cs typeface="Times New Roman" pitchFamily="18" charset="0"/>
                </a:endParaRPr>
              </a:p>
              <a:p>
                <a:pPr indent="457200" algn="just" fontAlgn="base">
                  <a:spcBef>
                    <a:spcPct val="0"/>
                  </a:spcBef>
                  <a:spcAft>
                    <a:spcPct val="0"/>
                  </a:spcAft>
                </a:pPr>
                <a:r>
                  <a:rPr lang="nl-NL" sz="2400" dirty="0">
                    <a:solidFill>
                      <a:srgbClr val="000000"/>
                    </a:solidFill>
                    <a:latin typeface="Times New Roman" pitchFamily="18" charset="0"/>
                    <a:cs typeface="Times New Roman" pitchFamily="18" charset="0"/>
                  </a:rPr>
                  <a:t>v: Vận tốc của vật (</a:t>
                </a:r>
                <a:r>
                  <a:rPr lang="nl-NL" sz="2400" dirty="0" smtClean="0">
                    <a:solidFill>
                      <a:srgbClr val="000000"/>
                    </a:solidFill>
                    <a:latin typeface="Times New Roman" pitchFamily="18" charset="0"/>
                    <a:cs typeface="Times New Roman" pitchFamily="18" charset="0"/>
                  </a:rPr>
                  <a:t>m/s) </a:t>
                </a:r>
                <a:endParaRPr lang="nl-NL" sz="2400" dirty="0">
                  <a:solidFill>
                    <a:srgbClr val="000000"/>
                  </a:solidFill>
                  <a:latin typeface="Times New Roman" pitchFamily="18" charset="0"/>
                  <a:cs typeface="Times New Roman" pitchFamily="18" charset="0"/>
                </a:endParaRPr>
              </a:p>
            </p:txBody>
          </p:sp>
          <p:sp>
            <p:nvSpPr>
              <p:cNvPr id="17" name="AutoShape 17"/>
              <p:cNvSpPr>
                <a:spLocks/>
              </p:cNvSpPr>
              <p:nvPr/>
            </p:nvSpPr>
            <p:spPr bwMode="auto">
              <a:xfrm>
                <a:off x="2426" y="2435"/>
                <a:ext cx="98" cy="494"/>
              </a:xfrm>
              <a:prstGeom prst="leftBrace">
                <a:avLst>
                  <a:gd name="adj1" fmla="val 45255"/>
                  <a:gd name="adj2" fmla="val 50000"/>
                </a:avLst>
              </a:prstGeom>
              <a:noFill/>
              <a:ln w="9525">
                <a:solidFill>
                  <a:srgbClr val="000000"/>
                </a:solidFill>
                <a:round/>
                <a:headEnd/>
                <a:tailEnd/>
              </a:ln>
            </p:spPr>
            <p:txBody>
              <a:bodyPr/>
              <a:lstStyle/>
              <a:p>
                <a:pPr eaLnBrk="0" fontAlgn="base" hangingPunct="0">
                  <a:spcBef>
                    <a:spcPct val="0"/>
                  </a:spcBef>
                  <a:spcAft>
                    <a:spcPct val="0"/>
                  </a:spcAft>
                </a:pPr>
                <a:endParaRPr lang="en-US" sz="2400">
                  <a:solidFill>
                    <a:srgbClr val="000000"/>
                  </a:solidFill>
                  <a:latin typeface="Times New Roman" pitchFamily="18" charset="0"/>
                  <a:cs typeface="Times New Roman" pitchFamily="18" charset="0"/>
                </a:endParaRPr>
              </a:p>
            </p:txBody>
          </p:sp>
        </p:grpSp>
      </p:grpSp>
    </p:spTree>
    <p:extLst>
      <p:ext uri="{BB962C8B-B14F-4D97-AF65-F5344CB8AC3E}">
        <p14:creationId xmlns:p14="http://schemas.microsoft.com/office/powerpoint/2010/main" val="195334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272534"/>
            <a:ext cx="5858527" cy="461665"/>
          </a:xfrm>
          <a:prstGeom prst="rect">
            <a:avLst/>
          </a:prstGeom>
        </p:spPr>
        <p:txBody>
          <a:bodyPr wrap="none">
            <a:spAutoFit/>
          </a:bodyPr>
          <a:lstStyle/>
          <a:p>
            <a:r>
              <a:rPr lang="en-US" sz="2400" b="1" dirty="0">
                <a:latin typeface="Times New Roman" pitchFamily="18" charset="0"/>
                <a:cs typeface="Times New Roman" pitchFamily="18" charset="0"/>
              </a:rPr>
              <a:t> MỘT SỐ BÀI CHUYỂN </a:t>
            </a:r>
            <a:r>
              <a:rPr lang="en-US" sz="2400" b="1" dirty="0" smtClean="0">
                <a:latin typeface="Times New Roman" pitchFamily="18" charset="0"/>
                <a:cs typeface="Times New Roman" pitchFamily="18" charset="0"/>
              </a:rPr>
              <a:t>ĐỘNG CƠ BẢN </a:t>
            </a:r>
            <a:endParaRPr lang="en-US" sz="2400" dirty="0">
              <a:latin typeface="Times New Roman" pitchFamily="18" charset="0"/>
              <a:cs typeface="Times New Roman" pitchFamily="18" charset="0"/>
            </a:endParaRPr>
          </a:p>
        </p:txBody>
      </p:sp>
      <p:sp>
        <p:nvSpPr>
          <p:cNvPr id="5" name="Rectangle 4"/>
          <p:cNvSpPr/>
          <p:nvPr/>
        </p:nvSpPr>
        <p:spPr>
          <a:xfrm>
            <a:off x="685800" y="914400"/>
            <a:ext cx="8153400" cy="2308324"/>
          </a:xfrm>
          <a:prstGeom prst="rect">
            <a:avLst/>
          </a:prstGeom>
        </p:spPr>
        <p:txBody>
          <a:bodyPr wrap="square">
            <a:spAutoFit/>
          </a:bodyPr>
          <a:lstStyle/>
          <a:p>
            <a:r>
              <a:rPr lang="en-US" sz="2400" b="1" dirty="0" smtClean="0">
                <a:latin typeface="Times New Roman" pitchFamily="18" charset="0"/>
                <a:cs typeface="Times New Roman" pitchFamily="18" charset="0"/>
              </a:rPr>
              <a:t>BÀI TẬP 1: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vị</a:t>
            </a:r>
            <a:r>
              <a:rPr lang="en-US" sz="2400" b="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Điền</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số</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thích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hợp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vào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chỗ</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trống</a:t>
            </a:r>
            <a:r>
              <a:rPr lang="en-US" sz="2400" b="1" i="1"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a:p>
            <a:r>
              <a:rPr lang="en-US" sz="2400" dirty="0">
                <a:latin typeface="Times New Roman" pitchFamily="18" charset="0"/>
                <a:cs typeface="Times New Roman" pitchFamily="18" charset="0"/>
              </a:rPr>
              <a:t>120km/h = </a:t>
            </a:r>
            <a:r>
              <a:rPr lang="en-US" sz="2400" dirty="0" smtClean="0">
                <a:latin typeface="Times New Roman" pitchFamily="18" charset="0"/>
                <a:cs typeface="Times New Roman" pitchFamily="18" charset="0"/>
              </a:rPr>
              <a:t>…33,(3)…………. </a:t>
            </a:r>
            <a:r>
              <a:rPr lang="en-US" sz="2400" dirty="0">
                <a:latin typeface="Times New Roman" pitchFamily="18" charset="0"/>
                <a:cs typeface="Times New Roman" pitchFamily="18" charset="0"/>
              </a:rPr>
              <a:t>m/s.</a:t>
            </a:r>
          </a:p>
          <a:p>
            <a:r>
              <a:rPr lang="en-US" sz="2400" dirty="0">
                <a:latin typeface="Times New Roman" pitchFamily="18" charset="0"/>
                <a:cs typeface="Times New Roman" pitchFamily="18" charset="0"/>
              </a:rPr>
              <a:t>10m/s = </a:t>
            </a:r>
            <a:r>
              <a:rPr lang="en-US" sz="2400" dirty="0" smtClean="0">
                <a:latin typeface="Times New Roman" pitchFamily="18" charset="0"/>
                <a:cs typeface="Times New Roman" pitchFamily="18" charset="0"/>
              </a:rPr>
              <a:t>……1000…………...</a:t>
            </a:r>
            <a:r>
              <a:rPr lang="en-US" sz="2400" dirty="0">
                <a:latin typeface="Times New Roman" pitchFamily="18" charset="0"/>
                <a:cs typeface="Times New Roman" pitchFamily="18" charset="0"/>
              </a:rPr>
              <a:t>cm/s.</a:t>
            </a:r>
          </a:p>
          <a:p>
            <a:r>
              <a:rPr lang="en-US" sz="2400" dirty="0">
                <a:latin typeface="Times New Roman" pitchFamily="18" charset="0"/>
                <a:cs typeface="Times New Roman" pitchFamily="18" charset="0"/>
              </a:rPr>
              <a:t>150m/s = </a:t>
            </a:r>
            <a:r>
              <a:rPr lang="en-US" sz="2400" dirty="0" smtClean="0">
                <a:latin typeface="Times New Roman" pitchFamily="18" charset="0"/>
                <a:cs typeface="Times New Roman" pitchFamily="18" charset="0"/>
              </a:rPr>
              <a:t>………540………..</a:t>
            </a:r>
            <a:r>
              <a:rPr lang="en-US" sz="2400" dirty="0">
                <a:latin typeface="Times New Roman" pitchFamily="18" charset="0"/>
                <a:cs typeface="Times New Roman" pitchFamily="18" charset="0"/>
              </a:rPr>
              <a:t>km/h.</a:t>
            </a:r>
          </a:p>
          <a:p>
            <a:r>
              <a:rPr lang="en-US" sz="2400" dirty="0">
                <a:latin typeface="Times New Roman" pitchFamily="18" charset="0"/>
                <a:cs typeface="Times New Roman" pitchFamily="18" charset="0"/>
              </a:rPr>
              <a:t>36m/</a:t>
            </a:r>
            <a:r>
              <a:rPr lang="en-US" sz="2400" dirty="0" err="1">
                <a:latin typeface="Times New Roman" pitchFamily="18" charset="0"/>
                <a:cs typeface="Times New Roman" pitchFamily="18" charset="0"/>
              </a:rPr>
              <a:t>ph</a:t>
            </a:r>
            <a:r>
              <a:rPr lang="en-US" sz="2400" dirty="0">
                <a:latin typeface="Times New Roman" pitchFamily="18" charset="0"/>
                <a:cs typeface="Times New Roman" pitchFamily="18" charset="0"/>
              </a:rPr>
              <a:t> = </a:t>
            </a:r>
            <a:r>
              <a:rPr lang="en-US" sz="2400" dirty="0" smtClean="0">
                <a:latin typeface="Times New Roman" pitchFamily="18" charset="0"/>
                <a:cs typeface="Times New Roman" pitchFamily="18" charset="0"/>
              </a:rPr>
              <a:t>…………3600…….. </a:t>
            </a:r>
            <a:r>
              <a:rPr lang="en-US" sz="2400" dirty="0">
                <a:latin typeface="Times New Roman" pitchFamily="18" charset="0"/>
                <a:cs typeface="Times New Roman" pitchFamily="18" charset="0"/>
              </a:rPr>
              <a:t>cm/ph.</a:t>
            </a:r>
          </a:p>
          <a:p>
            <a:r>
              <a:rPr lang="en-US" sz="2400" dirty="0">
                <a:latin typeface="Times New Roman" pitchFamily="18" charset="0"/>
                <a:cs typeface="Times New Roman" pitchFamily="18" charset="0"/>
              </a:rPr>
              <a:t> </a:t>
            </a:r>
          </a:p>
        </p:txBody>
      </p:sp>
      <p:sp>
        <p:nvSpPr>
          <p:cNvPr id="6" name="Rectangle 5"/>
          <p:cNvSpPr/>
          <p:nvPr/>
        </p:nvSpPr>
        <p:spPr>
          <a:xfrm>
            <a:off x="304800" y="3429000"/>
            <a:ext cx="8534400" cy="2677656"/>
          </a:xfrm>
          <a:prstGeom prst="rect">
            <a:avLst/>
          </a:prstGeom>
        </p:spPr>
        <p:txBody>
          <a:bodyPr wrap="square">
            <a:spAutoFit/>
          </a:bodyPr>
          <a:lstStyle/>
          <a:p>
            <a:pPr lvl="0"/>
            <a:r>
              <a:rPr lang="nl-NL" sz="2400" b="1" dirty="0" smtClean="0">
                <a:latin typeface="Times New Roman" pitchFamily="18" charset="0"/>
                <a:cs typeface="Times New Roman" pitchFamily="18" charset="0"/>
              </a:rPr>
              <a:t>BÀI TẬP 2: </a:t>
            </a:r>
            <a:r>
              <a:rPr lang="nl-NL" sz="2400" dirty="0" smtClean="0">
                <a:latin typeface="Times New Roman" pitchFamily="18" charset="0"/>
                <a:cs typeface="Times New Roman" pitchFamily="18" charset="0"/>
              </a:rPr>
              <a:t>Một </a:t>
            </a:r>
            <a:r>
              <a:rPr lang="nl-NL" sz="2400" dirty="0">
                <a:latin typeface="Times New Roman" pitchFamily="18" charset="0"/>
                <a:cs typeface="Times New Roman" pitchFamily="18" charset="0"/>
              </a:rPr>
              <a:t>người công nhân đạp xe đều trong 20 phút đi được 3 km.</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a) Tính vận tốc của người đó ra m/s và km/h</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b) Biết quãng đường từ nhà đến xí nghiệp là 3600m. hỏi người đó đi từ nhà đến xí nghiệp hết bao nhiêu phút</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c) Nếu đạp xe liền trong 2 giờ thì người này từ nhà về tới quê mình. Tính quãng đường từ nhà đến quê?</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6173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228600"/>
            <a:ext cx="8534400" cy="3046988"/>
          </a:xfrm>
          <a:prstGeom prst="rect">
            <a:avLst/>
          </a:prstGeom>
        </p:spPr>
        <p:txBody>
          <a:bodyPr wrap="square">
            <a:spAutoFit/>
          </a:bodyPr>
          <a:lstStyle/>
          <a:p>
            <a:pPr lvl="0"/>
            <a:r>
              <a:rPr lang="nl-NL" sz="2400" b="1" dirty="0" smtClean="0">
                <a:latin typeface="Times New Roman" pitchFamily="18" charset="0"/>
                <a:cs typeface="Times New Roman" pitchFamily="18" charset="0"/>
              </a:rPr>
              <a:t>BÀI TẬP 2: </a:t>
            </a:r>
            <a:r>
              <a:rPr lang="nl-NL" sz="2400" dirty="0" smtClean="0">
                <a:latin typeface="Times New Roman" pitchFamily="18" charset="0"/>
                <a:cs typeface="Times New Roman" pitchFamily="18" charset="0"/>
              </a:rPr>
              <a:t>Một </a:t>
            </a:r>
            <a:r>
              <a:rPr lang="nl-NL" sz="2400" dirty="0">
                <a:latin typeface="Times New Roman" pitchFamily="18" charset="0"/>
                <a:cs typeface="Times New Roman" pitchFamily="18" charset="0"/>
              </a:rPr>
              <a:t>người công nhân đạp xe đều trong 20 phút đi được 3 km.</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a) Tính vận tốc của người đó ra m/s và km/h</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b) Biết quãng đường từ nhà đến xí nghiệp là 3600m. hỏi người đó đi từ nhà đến xí nghiệp hết bao nhiêu phút</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c) Nếu đạp xe liền trong 2 giờ thì người này từ nhà về tới quê mình. Tính quãng đường từ nhà đến quê</a:t>
            </a:r>
            <a:r>
              <a:rPr lang="nl-NL" sz="2400" dirty="0" smtClean="0">
                <a:latin typeface="Times New Roman" pitchFamily="18" charset="0"/>
                <a:cs typeface="Times New Roman" pitchFamily="18" charset="0"/>
              </a:rPr>
              <a:t>?</a:t>
            </a:r>
          </a:p>
          <a:p>
            <a:r>
              <a:rPr lang="nl-NL" sz="2400" u="sng" dirty="0" smtClean="0">
                <a:latin typeface="Times New Roman" pitchFamily="18" charset="0"/>
                <a:cs typeface="Times New Roman" pitchFamily="18" charset="0"/>
              </a:rPr>
              <a:t>Giải:</a:t>
            </a:r>
          </a:p>
        </p:txBody>
      </p:sp>
      <p:sp>
        <p:nvSpPr>
          <p:cNvPr id="2" name="Rectangle 1"/>
          <p:cNvSpPr/>
          <p:nvPr/>
        </p:nvSpPr>
        <p:spPr>
          <a:xfrm>
            <a:off x="533400" y="3429000"/>
            <a:ext cx="8339142" cy="1938992"/>
          </a:xfrm>
          <a:prstGeom prst="rect">
            <a:avLst/>
          </a:prstGeom>
        </p:spPr>
        <p:txBody>
          <a:bodyPr wrap="none">
            <a:spAutoFit/>
          </a:bodyPr>
          <a:lstStyle/>
          <a:p>
            <a:pPr marL="457200" indent="-457200">
              <a:buAutoNum type="alphaLcParenR"/>
            </a:pPr>
            <a:r>
              <a:rPr lang="nl-NL" sz="2400" dirty="0" smtClean="0">
                <a:latin typeface="Times New Roman" pitchFamily="18" charset="0"/>
                <a:cs typeface="Times New Roman" pitchFamily="18" charset="0"/>
              </a:rPr>
              <a:t>Vận </a:t>
            </a:r>
            <a:r>
              <a:rPr lang="nl-NL" sz="2400" dirty="0">
                <a:latin typeface="Times New Roman" pitchFamily="18" charset="0"/>
                <a:cs typeface="Times New Roman" pitchFamily="18" charset="0"/>
              </a:rPr>
              <a:t>tốc của </a:t>
            </a:r>
            <a:r>
              <a:rPr lang="nl-NL" sz="2400" dirty="0" smtClean="0">
                <a:latin typeface="Times New Roman" pitchFamily="18" charset="0"/>
                <a:cs typeface="Times New Roman" pitchFamily="18" charset="0"/>
              </a:rPr>
              <a:t>người đó là: v= S/t = 3000/1200= 2,5m/s = 9km/h</a:t>
            </a:r>
          </a:p>
          <a:p>
            <a:pPr marL="457200" indent="-457200">
              <a:buAutoNum type="alphaLcParenR"/>
            </a:pPr>
            <a:r>
              <a:rPr lang="nl-NL" sz="2400" dirty="0" smtClean="0">
                <a:latin typeface="Times New Roman" pitchFamily="18" charset="0"/>
                <a:cs typeface="Times New Roman" pitchFamily="18" charset="0"/>
              </a:rPr>
              <a:t>Thời gian người </a:t>
            </a:r>
            <a:r>
              <a:rPr lang="nl-NL" sz="2400" dirty="0">
                <a:latin typeface="Times New Roman" pitchFamily="18" charset="0"/>
                <a:cs typeface="Times New Roman" pitchFamily="18" charset="0"/>
              </a:rPr>
              <a:t>đó đi từ nhà đến xí </a:t>
            </a:r>
            <a:r>
              <a:rPr lang="nl-NL" sz="2400" dirty="0" smtClean="0">
                <a:latin typeface="Times New Roman" pitchFamily="18" charset="0"/>
                <a:cs typeface="Times New Roman" pitchFamily="18" charset="0"/>
              </a:rPr>
              <a:t>nghiệp:</a:t>
            </a:r>
          </a:p>
          <a:p>
            <a:r>
              <a:rPr lang="nl-NL" sz="2400" dirty="0">
                <a:latin typeface="Times New Roman" pitchFamily="18" charset="0"/>
                <a:cs typeface="Times New Roman" pitchFamily="18" charset="0"/>
              </a:rPr>
              <a:t> </a:t>
            </a:r>
            <a:r>
              <a:rPr lang="nl-NL" sz="2400" dirty="0" smtClean="0">
                <a:latin typeface="Times New Roman" pitchFamily="18" charset="0"/>
                <a:cs typeface="Times New Roman" pitchFamily="18" charset="0"/>
              </a:rPr>
              <a:t>              t = S/v = 3600/2,5= 1440s = 24ph.</a:t>
            </a:r>
          </a:p>
          <a:p>
            <a:r>
              <a:rPr lang="nl-NL" sz="2400" dirty="0" smtClean="0">
                <a:latin typeface="Times New Roman" pitchFamily="18" charset="0"/>
                <a:cs typeface="Times New Roman" pitchFamily="18" charset="0"/>
              </a:rPr>
              <a:t>c) </a:t>
            </a:r>
            <a:r>
              <a:rPr lang="nl-NL" sz="2400" dirty="0">
                <a:latin typeface="Times New Roman" pitchFamily="18" charset="0"/>
                <a:cs typeface="Times New Roman" pitchFamily="18" charset="0"/>
              </a:rPr>
              <a:t>quãng đường từ nhà đến </a:t>
            </a:r>
            <a:r>
              <a:rPr lang="nl-NL" sz="2400" dirty="0" smtClean="0">
                <a:latin typeface="Times New Roman" pitchFamily="18" charset="0"/>
                <a:cs typeface="Times New Roman" pitchFamily="18" charset="0"/>
              </a:rPr>
              <a:t>quê là:</a:t>
            </a:r>
          </a:p>
          <a:p>
            <a:r>
              <a:rPr lang="nl-NL" sz="2400" dirty="0" smtClean="0">
                <a:latin typeface="Times New Roman" pitchFamily="18" charset="0"/>
                <a:cs typeface="Times New Roman" pitchFamily="18" charset="0"/>
              </a:rPr>
              <a:t>                S = v.t = 2.9= 18 km</a:t>
            </a:r>
            <a:endParaRPr lang="nl-NL" sz="2400" dirty="0">
              <a:latin typeface="Times New Roman" pitchFamily="18" charset="0"/>
              <a:cs typeface="Times New Roman" pitchFamily="18" charset="0"/>
            </a:endParaRPr>
          </a:p>
        </p:txBody>
      </p:sp>
    </p:spTree>
    <p:extLst>
      <p:ext uri="{BB962C8B-B14F-4D97-AF65-F5344CB8AC3E}">
        <p14:creationId xmlns:p14="http://schemas.microsoft.com/office/powerpoint/2010/main" val="59131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8284876" cy="5878532"/>
          </a:xfrm>
          <a:prstGeom prst="rect">
            <a:avLst/>
          </a:prstGeom>
        </p:spPr>
        <p:txBody>
          <a:bodyPr wrap="square">
            <a:spAutoFit/>
          </a:bodyPr>
          <a:lstStyle/>
          <a:p>
            <a:pPr marL="342900" marR="0" lvl="0" indent="-342900">
              <a:spcBef>
                <a:spcPts val="0"/>
              </a:spcBef>
              <a:spcAft>
                <a:spcPts val="0"/>
              </a:spcAft>
              <a:buFont typeface="+mj-lt"/>
              <a:buAutoNum type="romanUcPeriod"/>
              <a:tabLst>
                <a:tab pos="270510" algn="l"/>
              </a:tabLst>
            </a:pPr>
            <a:r>
              <a:rPr lang="en-US" sz="2400" b="1" dirty="0" smtClean="0">
                <a:effectLst/>
                <a:latin typeface="Times New Roman"/>
                <a:ea typeface="Times New Roman"/>
              </a:rPr>
              <a:t>MỘT SỐ DẠNG TOÁN CHUYỂN ĐỘNG THƯỜNG GẶP</a:t>
            </a:r>
          </a:p>
          <a:p>
            <a:pPr marR="0" lvl="0">
              <a:spcBef>
                <a:spcPts val="0"/>
              </a:spcBef>
              <a:spcAft>
                <a:spcPts val="0"/>
              </a:spcAft>
              <a:tabLst>
                <a:tab pos="270510" algn="l"/>
              </a:tabLst>
            </a:pPr>
            <a:r>
              <a:rPr lang="en-US" sz="2000" b="1" dirty="0" smtClean="0">
                <a:effectLst/>
                <a:latin typeface="Times New Roman"/>
                <a:ea typeface="Times New Roman"/>
              </a:rPr>
              <a:t>1. </a:t>
            </a:r>
            <a:r>
              <a:rPr lang="vi-VN" sz="2000" b="1" dirty="0" smtClean="0">
                <a:effectLst/>
                <a:latin typeface="Times New Roman"/>
                <a:ea typeface="Times New Roman"/>
              </a:rPr>
              <a:t>BÀI TOÁN CHUYỂN ĐỘNG </a:t>
            </a:r>
            <a:r>
              <a:rPr lang="en-US" sz="2000" b="1" dirty="0" smtClean="0">
                <a:effectLst/>
                <a:latin typeface="Times New Roman"/>
                <a:ea typeface="Times New Roman"/>
              </a:rPr>
              <a:t>CÙNG</a:t>
            </a:r>
            <a:r>
              <a:rPr lang="vi-VN" sz="2000" b="1" dirty="0" smtClean="0">
                <a:effectLst/>
                <a:latin typeface="Times New Roman"/>
                <a:ea typeface="Times New Roman"/>
              </a:rPr>
              <a:t> CHIỀU.</a:t>
            </a:r>
            <a:endParaRPr lang="en-US" sz="2000" b="1" dirty="0" smtClean="0">
              <a:effectLst/>
              <a:latin typeface="Times New Roman"/>
              <a:ea typeface="Times New Roman"/>
            </a:endParaRPr>
          </a:p>
          <a:p>
            <a:pPr marR="0" lvl="0">
              <a:spcBef>
                <a:spcPts val="0"/>
              </a:spcBef>
              <a:spcAft>
                <a:spcPts val="0"/>
              </a:spcAft>
              <a:tabLst>
                <a:tab pos="270510" algn="l"/>
              </a:tabLst>
            </a:pPr>
            <a:r>
              <a:rPr lang="en-US" sz="2400" b="1" dirty="0" err="1" smtClean="0">
                <a:latin typeface="Times New Roman"/>
                <a:ea typeface="Times New Roman"/>
              </a:rPr>
              <a:t>Cùng</a:t>
            </a:r>
            <a:r>
              <a:rPr lang="en-US" sz="2400" b="1" dirty="0" smtClean="0">
                <a:latin typeface="Times New Roman"/>
                <a:ea typeface="Times New Roman"/>
              </a:rPr>
              <a:t> </a:t>
            </a:r>
            <a:r>
              <a:rPr lang="en-US" sz="2400" b="1" dirty="0" err="1" smtClean="0">
                <a:latin typeface="Times New Roman"/>
                <a:ea typeface="Times New Roman"/>
              </a:rPr>
              <a:t>lúc</a:t>
            </a:r>
            <a:r>
              <a:rPr lang="en-US" sz="2400" b="1" dirty="0" smtClean="0">
                <a:latin typeface="Times New Roman"/>
                <a:ea typeface="Times New Roman"/>
              </a:rPr>
              <a:t> </a:t>
            </a:r>
            <a:r>
              <a:rPr lang="en-US" sz="2400" b="1" dirty="0" err="1" smtClean="0">
                <a:latin typeface="Times New Roman"/>
                <a:ea typeface="Times New Roman"/>
              </a:rPr>
              <a:t>một</a:t>
            </a:r>
            <a:r>
              <a:rPr lang="en-US" sz="2400" b="1" dirty="0" smtClean="0">
                <a:latin typeface="Times New Roman"/>
                <a:ea typeface="Times New Roman"/>
              </a:rPr>
              <a:t> </a:t>
            </a:r>
            <a:r>
              <a:rPr lang="en-US" sz="2400" b="1" dirty="0" err="1" smtClean="0">
                <a:latin typeface="Times New Roman"/>
                <a:ea typeface="Times New Roman"/>
              </a:rPr>
              <a:t>người</a:t>
            </a:r>
            <a:r>
              <a:rPr lang="en-US" sz="2400" b="1" dirty="0" smtClean="0">
                <a:latin typeface="Times New Roman"/>
                <a:ea typeface="Times New Roman"/>
              </a:rPr>
              <a:t> </a:t>
            </a:r>
            <a:r>
              <a:rPr lang="en-US" sz="2400" b="1" dirty="0" err="1" smtClean="0">
                <a:latin typeface="Times New Roman"/>
                <a:ea typeface="Times New Roman"/>
              </a:rPr>
              <a:t>đi</a:t>
            </a:r>
            <a:r>
              <a:rPr lang="en-US" sz="2400" b="1" dirty="0" smtClean="0">
                <a:latin typeface="Times New Roman"/>
                <a:ea typeface="Times New Roman"/>
              </a:rPr>
              <a:t> </a:t>
            </a:r>
            <a:r>
              <a:rPr lang="en-US" sz="2400" b="1" dirty="0" err="1" smtClean="0">
                <a:latin typeface="Times New Roman"/>
                <a:ea typeface="Times New Roman"/>
              </a:rPr>
              <a:t>từ</a:t>
            </a:r>
            <a:r>
              <a:rPr lang="en-US" sz="2400" b="1" dirty="0" smtClean="0">
                <a:latin typeface="Times New Roman"/>
                <a:ea typeface="Times New Roman"/>
              </a:rPr>
              <a:t> A </a:t>
            </a:r>
            <a:r>
              <a:rPr lang="en-US" sz="2400" b="1" dirty="0" err="1" smtClean="0">
                <a:latin typeface="Times New Roman"/>
                <a:ea typeface="Times New Roman"/>
              </a:rPr>
              <a:t>với</a:t>
            </a:r>
            <a:r>
              <a:rPr lang="en-US" sz="2400" b="1" dirty="0">
                <a:solidFill>
                  <a:prstClr val="black"/>
                </a:solidFill>
                <a:latin typeface="Times New Roman"/>
                <a:ea typeface="Times New Roman"/>
              </a:rPr>
              <a:t> </a:t>
            </a:r>
            <a:r>
              <a:rPr lang="en-US" sz="2400" b="1" dirty="0" err="1">
                <a:solidFill>
                  <a:prstClr val="black"/>
                </a:solidFill>
                <a:latin typeface="Times New Roman"/>
                <a:ea typeface="Times New Roman"/>
              </a:rPr>
              <a:t>vận</a:t>
            </a:r>
            <a:r>
              <a:rPr lang="en-US" sz="2400" b="1" dirty="0">
                <a:solidFill>
                  <a:prstClr val="black"/>
                </a:solidFill>
                <a:latin typeface="Times New Roman"/>
                <a:ea typeface="Times New Roman"/>
              </a:rPr>
              <a:t> </a:t>
            </a:r>
            <a:r>
              <a:rPr lang="en-US" sz="2400" b="1" dirty="0" err="1">
                <a:solidFill>
                  <a:prstClr val="black"/>
                </a:solidFill>
                <a:latin typeface="Times New Roman"/>
                <a:ea typeface="Times New Roman"/>
              </a:rPr>
              <a:t>tốc</a:t>
            </a:r>
            <a:r>
              <a:rPr lang="en-US" sz="2400" b="1" dirty="0" smtClean="0">
                <a:latin typeface="Times New Roman"/>
                <a:ea typeface="Times New Roman"/>
              </a:rPr>
              <a:t> v</a:t>
            </a:r>
            <a:r>
              <a:rPr lang="en-US" sz="2400" b="1" baseline="-25000" dirty="0" smtClean="0">
                <a:latin typeface="Times New Roman"/>
                <a:ea typeface="Times New Roman"/>
              </a:rPr>
              <a:t>1</a:t>
            </a:r>
            <a:r>
              <a:rPr lang="en-US" sz="2400" b="1" dirty="0" smtClean="0">
                <a:latin typeface="Times New Roman"/>
                <a:ea typeface="Times New Roman"/>
              </a:rPr>
              <a:t> </a:t>
            </a:r>
            <a:r>
              <a:rPr lang="en-US" sz="2400" b="1" dirty="0" err="1" smtClean="0">
                <a:latin typeface="Times New Roman"/>
                <a:ea typeface="Times New Roman"/>
              </a:rPr>
              <a:t>đuổi</a:t>
            </a:r>
            <a:r>
              <a:rPr lang="en-US" sz="2400" b="1" dirty="0" smtClean="0">
                <a:latin typeface="Times New Roman"/>
                <a:ea typeface="Times New Roman"/>
              </a:rPr>
              <a:t> </a:t>
            </a:r>
            <a:r>
              <a:rPr lang="en-US" sz="2400" b="1" dirty="0" err="1" smtClean="0">
                <a:latin typeface="Times New Roman"/>
                <a:ea typeface="Times New Roman"/>
              </a:rPr>
              <a:t>theo</a:t>
            </a:r>
            <a:r>
              <a:rPr lang="en-US" sz="2400" b="1" dirty="0" smtClean="0">
                <a:latin typeface="Times New Roman"/>
                <a:ea typeface="Times New Roman"/>
              </a:rPr>
              <a:t> </a:t>
            </a:r>
            <a:r>
              <a:rPr lang="en-US" sz="2400" b="1" dirty="0" err="1" smtClean="0">
                <a:latin typeface="Times New Roman"/>
                <a:ea typeface="Times New Roman"/>
              </a:rPr>
              <a:t>người</a:t>
            </a:r>
            <a:r>
              <a:rPr lang="en-US" sz="2400" b="1" dirty="0" smtClean="0">
                <a:latin typeface="Times New Roman"/>
                <a:ea typeface="Times New Roman"/>
              </a:rPr>
              <a:t> </a:t>
            </a:r>
            <a:r>
              <a:rPr lang="en-US" sz="2400" b="1" dirty="0" err="1" smtClean="0">
                <a:latin typeface="Times New Roman"/>
                <a:ea typeface="Times New Roman"/>
              </a:rPr>
              <a:t>đi</a:t>
            </a:r>
            <a:r>
              <a:rPr lang="en-US" sz="2400" b="1" dirty="0" smtClean="0">
                <a:latin typeface="Times New Roman"/>
                <a:ea typeface="Times New Roman"/>
              </a:rPr>
              <a:t> </a:t>
            </a:r>
            <a:r>
              <a:rPr lang="en-US" sz="2400" b="1" dirty="0" err="1" smtClean="0">
                <a:latin typeface="Times New Roman"/>
                <a:ea typeface="Times New Roman"/>
              </a:rPr>
              <a:t>từ</a:t>
            </a:r>
            <a:r>
              <a:rPr lang="en-US" sz="2400" b="1" dirty="0" smtClean="0">
                <a:latin typeface="Times New Roman"/>
                <a:ea typeface="Times New Roman"/>
              </a:rPr>
              <a:t> B </a:t>
            </a:r>
            <a:r>
              <a:rPr lang="en-US" sz="2400" b="1" dirty="0" err="1" smtClean="0">
                <a:latin typeface="Times New Roman"/>
                <a:ea typeface="Times New Roman"/>
              </a:rPr>
              <a:t>với</a:t>
            </a:r>
            <a:r>
              <a:rPr lang="en-US" sz="2400" b="1" dirty="0" smtClean="0">
                <a:latin typeface="Times New Roman"/>
                <a:ea typeface="Times New Roman"/>
              </a:rPr>
              <a:t> </a:t>
            </a:r>
            <a:r>
              <a:rPr lang="en-US" sz="2400" b="1" dirty="0" err="1" smtClean="0">
                <a:latin typeface="Times New Roman"/>
                <a:ea typeface="Times New Roman"/>
              </a:rPr>
              <a:t>vận</a:t>
            </a:r>
            <a:r>
              <a:rPr lang="en-US" sz="2400" b="1" dirty="0" smtClean="0">
                <a:latin typeface="Times New Roman"/>
                <a:ea typeface="Times New Roman"/>
              </a:rPr>
              <a:t> </a:t>
            </a:r>
            <a:r>
              <a:rPr lang="en-US" sz="2400" b="1" dirty="0" err="1" smtClean="0">
                <a:latin typeface="Times New Roman"/>
                <a:ea typeface="Times New Roman"/>
              </a:rPr>
              <a:t>tốc</a:t>
            </a:r>
            <a:r>
              <a:rPr lang="en-US" sz="2400" b="1" dirty="0" smtClean="0">
                <a:latin typeface="Times New Roman"/>
                <a:ea typeface="Times New Roman"/>
              </a:rPr>
              <a:t> v</a:t>
            </a:r>
            <a:r>
              <a:rPr lang="en-US" sz="2400" b="1" baseline="-25000" dirty="0" smtClean="0">
                <a:latin typeface="Times New Roman"/>
                <a:ea typeface="Times New Roman"/>
              </a:rPr>
              <a:t>2</a:t>
            </a:r>
            <a:r>
              <a:rPr lang="en-US" sz="2400" b="1" dirty="0" smtClean="0">
                <a:latin typeface="Times New Roman"/>
                <a:ea typeface="Times New Roman"/>
              </a:rPr>
              <a:t>. </a:t>
            </a:r>
            <a:r>
              <a:rPr lang="en-US" sz="2400" b="1" dirty="0" err="1" smtClean="0">
                <a:latin typeface="Times New Roman"/>
                <a:ea typeface="Times New Roman"/>
              </a:rPr>
              <a:t>Hỏi</a:t>
            </a:r>
            <a:r>
              <a:rPr lang="en-US" sz="2400" b="1" dirty="0" smtClean="0">
                <a:latin typeface="Times New Roman"/>
                <a:ea typeface="Times New Roman"/>
              </a:rPr>
              <a:t> </a:t>
            </a:r>
            <a:r>
              <a:rPr lang="en-US" sz="2400" b="1" dirty="0" err="1" smtClean="0">
                <a:latin typeface="Times New Roman"/>
                <a:ea typeface="Times New Roman"/>
              </a:rPr>
              <a:t>sau</a:t>
            </a:r>
            <a:r>
              <a:rPr lang="en-US" sz="2400" b="1" dirty="0" smtClean="0">
                <a:latin typeface="Times New Roman"/>
                <a:ea typeface="Times New Roman"/>
              </a:rPr>
              <a:t> </a:t>
            </a:r>
            <a:r>
              <a:rPr lang="en-US" sz="2400" b="1" dirty="0" err="1" smtClean="0">
                <a:latin typeface="Times New Roman"/>
                <a:ea typeface="Times New Roman"/>
              </a:rPr>
              <a:t>bao</a:t>
            </a:r>
            <a:r>
              <a:rPr lang="en-US" sz="2400" b="1" dirty="0" smtClean="0">
                <a:latin typeface="Times New Roman"/>
                <a:ea typeface="Times New Roman"/>
              </a:rPr>
              <a:t> </a:t>
            </a:r>
            <a:r>
              <a:rPr lang="en-US" sz="2400" b="1" dirty="0" err="1" smtClean="0">
                <a:latin typeface="Times New Roman"/>
                <a:ea typeface="Times New Roman"/>
              </a:rPr>
              <a:t>lâu</a:t>
            </a:r>
            <a:r>
              <a:rPr lang="en-US" sz="2400" b="1" dirty="0" smtClean="0">
                <a:latin typeface="Times New Roman"/>
                <a:ea typeface="Times New Roman"/>
              </a:rPr>
              <a:t> </a:t>
            </a:r>
            <a:r>
              <a:rPr lang="en-US" sz="2400" b="1" dirty="0" err="1" smtClean="0">
                <a:latin typeface="Times New Roman"/>
                <a:ea typeface="Times New Roman"/>
              </a:rPr>
              <a:t>hai</a:t>
            </a:r>
            <a:r>
              <a:rPr lang="en-US" sz="2400" b="1" dirty="0" smtClean="0">
                <a:latin typeface="Times New Roman"/>
                <a:ea typeface="Times New Roman"/>
              </a:rPr>
              <a:t> </a:t>
            </a:r>
            <a:r>
              <a:rPr lang="en-US" sz="2400" b="1" dirty="0" err="1" smtClean="0">
                <a:latin typeface="Times New Roman"/>
                <a:ea typeface="Times New Roman"/>
              </a:rPr>
              <a:t>người</a:t>
            </a:r>
            <a:r>
              <a:rPr lang="en-US" sz="2400" b="1" dirty="0" smtClean="0">
                <a:latin typeface="Times New Roman"/>
                <a:ea typeface="Times New Roman"/>
              </a:rPr>
              <a:t> </a:t>
            </a:r>
            <a:r>
              <a:rPr lang="en-US" sz="2400" b="1" dirty="0" err="1" smtClean="0">
                <a:latin typeface="Times New Roman"/>
                <a:ea typeface="Times New Roman"/>
              </a:rPr>
              <a:t>gặp</a:t>
            </a:r>
            <a:r>
              <a:rPr lang="en-US" sz="2400" b="1" dirty="0" smtClean="0">
                <a:latin typeface="Times New Roman"/>
                <a:ea typeface="Times New Roman"/>
              </a:rPr>
              <a:t> </a:t>
            </a:r>
            <a:r>
              <a:rPr lang="en-US" sz="2400" b="1" dirty="0" err="1" smtClean="0">
                <a:latin typeface="Times New Roman"/>
                <a:ea typeface="Times New Roman"/>
              </a:rPr>
              <a:t>nhau</a:t>
            </a:r>
            <a:r>
              <a:rPr lang="en-US" sz="2400" b="1" dirty="0" smtClean="0">
                <a:latin typeface="Times New Roman"/>
                <a:ea typeface="Times New Roman"/>
              </a:rPr>
              <a:t>?</a:t>
            </a:r>
          </a:p>
          <a:p>
            <a:pPr marR="0" lvl="0">
              <a:spcBef>
                <a:spcPts val="0"/>
              </a:spcBef>
              <a:spcAft>
                <a:spcPts val="0"/>
              </a:spcAft>
              <a:tabLst>
                <a:tab pos="270510" algn="l"/>
              </a:tabLst>
            </a:pPr>
            <a:r>
              <a:rPr lang="en-US" sz="2400" b="1" dirty="0" smtClean="0">
                <a:latin typeface="Times New Roman"/>
                <a:ea typeface="Times New Roman"/>
              </a:rPr>
              <a:t>     A                                              B                                C</a:t>
            </a:r>
          </a:p>
          <a:p>
            <a:pPr marR="0" lvl="0">
              <a:spcBef>
                <a:spcPts val="0"/>
              </a:spcBef>
              <a:spcAft>
                <a:spcPts val="0"/>
              </a:spcAft>
              <a:tabLst>
                <a:tab pos="270510" algn="l"/>
              </a:tabLst>
            </a:pPr>
            <a:r>
              <a:rPr lang="en-US" sz="2400" b="1" dirty="0">
                <a:latin typeface="Times New Roman"/>
                <a:ea typeface="Times New Roman"/>
              </a:rPr>
              <a:t> </a:t>
            </a:r>
            <a:r>
              <a:rPr lang="en-US" sz="2400" b="1" dirty="0" smtClean="0">
                <a:latin typeface="Times New Roman"/>
                <a:ea typeface="Times New Roman"/>
              </a:rPr>
              <a:t>                            S                                     S</a:t>
            </a:r>
            <a:r>
              <a:rPr lang="en-US" sz="2400" b="1" baseline="-25000" dirty="0" smtClean="0">
                <a:latin typeface="Times New Roman"/>
                <a:ea typeface="Times New Roman"/>
              </a:rPr>
              <a:t>2</a:t>
            </a:r>
          </a:p>
          <a:p>
            <a:pPr marR="0" lvl="0">
              <a:spcBef>
                <a:spcPts val="0"/>
              </a:spcBef>
              <a:spcAft>
                <a:spcPts val="0"/>
              </a:spcAft>
              <a:tabLst>
                <a:tab pos="270510" algn="l"/>
              </a:tabLst>
            </a:pPr>
            <a:endParaRPr lang="en-US" sz="2400" b="1" baseline="-25000" dirty="0">
              <a:latin typeface="Times New Roman"/>
              <a:ea typeface="Times New Roman"/>
            </a:endParaRPr>
          </a:p>
          <a:p>
            <a:pPr marR="0" lvl="0">
              <a:spcBef>
                <a:spcPts val="0"/>
              </a:spcBef>
              <a:spcAft>
                <a:spcPts val="0"/>
              </a:spcAft>
              <a:tabLst>
                <a:tab pos="270510" algn="l"/>
              </a:tabLst>
            </a:pPr>
            <a:r>
              <a:rPr lang="en-US" sz="2400" b="1" baseline="-25000" dirty="0" smtClean="0">
                <a:latin typeface="Times New Roman"/>
                <a:ea typeface="Times New Roman"/>
              </a:rPr>
              <a:t> </a:t>
            </a:r>
            <a:r>
              <a:rPr lang="en-US" sz="2400" b="1" dirty="0" smtClean="0">
                <a:latin typeface="Times New Roman"/>
                <a:ea typeface="Times New Roman"/>
              </a:rPr>
              <a:t>                                                  S</a:t>
            </a:r>
            <a:r>
              <a:rPr lang="en-US" sz="2400" b="1" baseline="-25000" dirty="0" smtClean="0">
                <a:latin typeface="Times New Roman"/>
                <a:ea typeface="Times New Roman"/>
              </a:rPr>
              <a:t>1</a:t>
            </a:r>
          </a:p>
          <a:p>
            <a:pPr marR="0" lvl="0">
              <a:spcBef>
                <a:spcPts val="0"/>
              </a:spcBef>
              <a:spcAft>
                <a:spcPts val="0"/>
              </a:spcAft>
              <a:tabLst>
                <a:tab pos="270510" algn="l"/>
              </a:tabLst>
            </a:pPr>
            <a:r>
              <a:rPr lang="en-US" sz="2400" b="1" dirty="0" err="1" smtClean="0">
                <a:latin typeface="Times New Roman"/>
                <a:ea typeface="Times New Roman"/>
              </a:rPr>
              <a:t>Giải</a:t>
            </a:r>
            <a:r>
              <a:rPr lang="en-US" sz="2400" b="1" dirty="0" smtClean="0">
                <a:latin typeface="Times New Roman"/>
                <a:ea typeface="Times New Roman"/>
              </a:rPr>
              <a:t>: </a:t>
            </a:r>
          </a:p>
          <a:p>
            <a:pPr marR="0" lvl="0">
              <a:spcBef>
                <a:spcPts val="0"/>
              </a:spcBef>
              <a:spcAft>
                <a:spcPts val="0"/>
              </a:spcAft>
              <a:tabLst>
                <a:tab pos="270510" algn="l"/>
              </a:tabLst>
            </a:pPr>
            <a:r>
              <a:rPr lang="en-US" sz="2400" b="1" dirty="0" err="1" smtClean="0">
                <a:latin typeface="Times New Roman"/>
                <a:ea typeface="Times New Roman"/>
              </a:rPr>
              <a:t>Quãng</a:t>
            </a:r>
            <a:r>
              <a:rPr lang="en-US" sz="2400" b="1" dirty="0" smtClean="0">
                <a:latin typeface="Times New Roman"/>
                <a:ea typeface="Times New Roman"/>
              </a:rPr>
              <a:t> </a:t>
            </a:r>
            <a:r>
              <a:rPr lang="en-US" sz="2400" b="1" dirty="0" err="1" smtClean="0">
                <a:latin typeface="Times New Roman"/>
                <a:ea typeface="Times New Roman"/>
              </a:rPr>
              <a:t>đường</a:t>
            </a:r>
            <a:r>
              <a:rPr lang="en-US" sz="2400" b="1" dirty="0" smtClean="0">
                <a:latin typeface="Times New Roman"/>
                <a:ea typeface="Times New Roman"/>
              </a:rPr>
              <a:t> </a:t>
            </a:r>
            <a:r>
              <a:rPr lang="en-US" sz="2400" b="1" dirty="0" err="1" smtClean="0">
                <a:latin typeface="Times New Roman"/>
                <a:ea typeface="Times New Roman"/>
              </a:rPr>
              <a:t>người</a:t>
            </a:r>
            <a:r>
              <a:rPr lang="en-US" sz="2400" b="1" dirty="0" smtClean="0">
                <a:latin typeface="Times New Roman"/>
                <a:ea typeface="Times New Roman"/>
              </a:rPr>
              <a:t> </a:t>
            </a:r>
            <a:r>
              <a:rPr lang="en-US" sz="2400" b="1" dirty="0" err="1" smtClean="0">
                <a:latin typeface="Times New Roman"/>
                <a:ea typeface="Times New Roman"/>
              </a:rPr>
              <a:t>thứ</a:t>
            </a:r>
            <a:r>
              <a:rPr lang="en-US" sz="2400" b="1" dirty="0" smtClean="0">
                <a:latin typeface="Times New Roman"/>
                <a:ea typeface="Times New Roman"/>
              </a:rPr>
              <a:t> </a:t>
            </a:r>
            <a:r>
              <a:rPr lang="en-US" sz="2400" b="1" dirty="0" err="1" smtClean="0">
                <a:latin typeface="Times New Roman"/>
                <a:ea typeface="Times New Roman"/>
              </a:rPr>
              <a:t>nhất</a:t>
            </a:r>
            <a:r>
              <a:rPr lang="en-US" sz="2400" b="1" dirty="0" smtClean="0">
                <a:latin typeface="Times New Roman"/>
                <a:ea typeface="Times New Roman"/>
              </a:rPr>
              <a:t> </a:t>
            </a:r>
            <a:r>
              <a:rPr lang="en-US" sz="2400" b="1" dirty="0" err="1" smtClean="0">
                <a:latin typeface="Times New Roman"/>
                <a:ea typeface="Times New Roman"/>
              </a:rPr>
              <a:t>đi</a:t>
            </a:r>
            <a:r>
              <a:rPr lang="en-US" sz="2400" b="1" dirty="0" smtClean="0">
                <a:latin typeface="Times New Roman"/>
                <a:ea typeface="Times New Roman"/>
              </a:rPr>
              <a:t>: S</a:t>
            </a:r>
            <a:r>
              <a:rPr lang="en-US" sz="2400" b="1" baseline="-25000" dirty="0" smtClean="0">
                <a:latin typeface="Times New Roman"/>
                <a:ea typeface="Times New Roman"/>
              </a:rPr>
              <a:t>1</a:t>
            </a:r>
            <a:r>
              <a:rPr lang="en-US" sz="2400" b="1" dirty="0" smtClean="0">
                <a:latin typeface="Times New Roman"/>
                <a:ea typeface="Times New Roman"/>
              </a:rPr>
              <a:t> = v</a:t>
            </a:r>
            <a:r>
              <a:rPr lang="en-US" sz="2400" b="1" baseline="-25000" dirty="0" smtClean="0">
                <a:latin typeface="Times New Roman"/>
                <a:ea typeface="Times New Roman"/>
              </a:rPr>
              <a:t>1</a:t>
            </a:r>
            <a:r>
              <a:rPr lang="en-US" sz="2400" b="1" dirty="0" smtClean="0">
                <a:latin typeface="Times New Roman"/>
                <a:ea typeface="Times New Roman"/>
              </a:rPr>
              <a:t>.t</a:t>
            </a:r>
          </a:p>
          <a:p>
            <a:pPr lvl="0">
              <a:tabLst>
                <a:tab pos="270510" algn="l"/>
              </a:tabLst>
            </a:pPr>
            <a:r>
              <a:rPr lang="en-US" sz="2400" b="1" dirty="0" err="1">
                <a:solidFill>
                  <a:prstClr val="black"/>
                </a:solidFill>
                <a:latin typeface="Times New Roman"/>
                <a:ea typeface="Times New Roman"/>
              </a:rPr>
              <a:t>Quãng</a:t>
            </a:r>
            <a:r>
              <a:rPr lang="en-US" sz="2400" b="1" dirty="0">
                <a:solidFill>
                  <a:prstClr val="black"/>
                </a:solidFill>
                <a:latin typeface="Times New Roman"/>
                <a:ea typeface="Times New Roman"/>
              </a:rPr>
              <a:t> </a:t>
            </a:r>
            <a:r>
              <a:rPr lang="en-US" sz="2400" b="1" dirty="0" err="1">
                <a:solidFill>
                  <a:prstClr val="black"/>
                </a:solidFill>
                <a:latin typeface="Times New Roman"/>
                <a:ea typeface="Times New Roman"/>
              </a:rPr>
              <a:t>đường</a:t>
            </a:r>
            <a:r>
              <a:rPr lang="en-US" sz="2400" b="1" dirty="0">
                <a:solidFill>
                  <a:prstClr val="black"/>
                </a:solidFill>
                <a:latin typeface="Times New Roman"/>
                <a:ea typeface="Times New Roman"/>
              </a:rPr>
              <a:t> </a:t>
            </a:r>
            <a:r>
              <a:rPr lang="en-US" sz="2400" b="1" dirty="0" err="1">
                <a:solidFill>
                  <a:prstClr val="black"/>
                </a:solidFill>
                <a:latin typeface="Times New Roman"/>
                <a:ea typeface="Times New Roman"/>
              </a:rPr>
              <a:t>người</a:t>
            </a:r>
            <a:r>
              <a:rPr lang="en-US" sz="2400" b="1" dirty="0">
                <a:solidFill>
                  <a:prstClr val="black"/>
                </a:solidFill>
                <a:latin typeface="Times New Roman"/>
                <a:ea typeface="Times New Roman"/>
              </a:rPr>
              <a:t> </a:t>
            </a:r>
            <a:r>
              <a:rPr lang="en-US" sz="2400" b="1" dirty="0" err="1">
                <a:solidFill>
                  <a:prstClr val="black"/>
                </a:solidFill>
                <a:latin typeface="Times New Roman"/>
                <a:ea typeface="Times New Roman"/>
              </a:rPr>
              <a:t>thứ</a:t>
            </a:r>
            <a:r>
              <a:rPr lang="en-US" sz="2400" b="1" dirty="0">
                <a:solidFill>
                  <a:prstClr val="black"/>
                </a:solidFill>
                <a:latin typeface="Times New Roman"/>
                <a:ea typeface="Times New Roman"/>
              </a:rPr>
              <a:t> </a:t>
            </a:r>
            <a:r>
              <a:rPr lang="en-US" sz="2400" b="1" dirty="0" err="1" smtClean="0">
                <a:solidFill>
                  <a:prstClr val="black"/>
                </a:solidFill>
                <a:latin typeface="Times New Roman"/>
                <a:ea typeface="Times New Roman"/>
              </a:rPr>
              <a:t>hai</a:t>
            </a:r>
            <a:r>
              <a:rPr lang="en-US" sz="2400" b="1" dirty="0" smtClean="0">
                <a:solidFill>
                  <a:prstClr val="black"/>
                </a:solidFill>
                <a:latin typeface="Times New Roman"/>
                <a:ea typeface="Times New Roman"/>
              </a:rPr>
              <a:t> </a:t>
            </a:r>
            <a:r>
              <a:rPr lang="en-US" sz="2400" b="1" dirty="0" err="1">
                <a:solidFill>
                  <a:prstClr val="black"/>
                </a:solidFill>
                <a:latin typeface="Times New Roman"/>
                <a:ea typeface="Times New Roman"/>
              </a:rPr>
              <a:t>đi</a:t>
            </a:r>
            <a:r>
              <a:rPr lang="en-US" sz="2400" b="1" dirty="0">
                <a:solidFill>
                  <a:prstClr val="black"/>
                </a:solidFill>
                <a:latin typeface="Times New Roman"/>
                <a:ea typeface="Times New Roman"/>
              </a:rPr>
              <a:t>: </a:t>
            </a:r>
            <a:r>
              <a:rPr lang="en-US" sz="2400" b="1" dirty="0" smtClean="0">
                <a:solidFill>
                  <a:prstClr val="black"/>
                </a:solidFill>
                <a:latin typeface="Times New Roman"/>
                <a:ea typeface="Times New Roman"/>
              </a:rPr>
              <a:t>S</a:t>
            </a:r>
            <a:r>
              <a:rPr lang="en-US" sz="2400" b="1" baseline="-25000" dirty="0" smtClean="0">
                <a:solidFill>
                  <a:prstClr val="black"/>
                </a:solidFill>
                <a:latin typeface="Times New Roman"/>
                <a:ea typeface="Times New Roman"/>
              </a:rPr>
              <a:t>2</a:t>
            </a:r>
            <a:r>
              <a:rPr lang="en-US" sz="2400" b="1" dirty="0" smtClean="0">
                <a:solidFill>
                  <a:prstClr val="black"/>
                </a:solidFill>
                <a:latin typeface="Times New Roman"/>
                <a:ea typeface="Times New Roman"/>
              </a:rPr>
              <a:t> </a:t>
            </a:r>
            <a:r>
              <a:rPr lang="en-US" sz="2400" b="1" dirty="0">
                <a:solidFill>
                  <a:prstClr val="black"/>
                </a:solidFill>
                <a:latin typeface="Times New Roman"/>
                <a:ea typeface="Times New Roman"/>
              </a:rPr>
              <a:t>= </a:t>
            </a:r>
            <a:r>
              <a:rPr lang="en-US" sz="2400" b="1" dirty="0" smtClean="0">
                <a:solidFill>
                  <a:prstClr val="black"/>
                </a:solidFill>
                <a:latin typeface="Times New Roman"/>
                <a:ea typeface="Times New Roman"/>
              </a:rPr>
              <a:t>v</a:t>
            </a:r>
            <a:r>
              <a:rPr lang="en-US" sz="2400" b="1" baseline="-25000" dirty="0" smtClean="0">
                <a:solidFill>
                  <a:prstClr val="black"/>
                </a:solidFill>
                <a:latin typeface="Times New Roman"/>
                <a:ea typeface="Times New Roman"/>
              </a:rPr>
              <a:t>2</a:t>
            </a:r>
            <a:r>
              <a:rPr lang="en-US" sz="2400" b="1" dirty="0" smtClean="0">
                <a:solidFill>
                  <a:prstClr val="black"/>
                </a:solidFill>
                <a:latin typeface="Times New Roman"/>
                <a:ea typeface="Times New Roman"/>
              </a:rPr>
              <a:t>.t</a:t>
            </a:r>
          </a:p>
          <a:p>
            <a:pPr lvl="0">
              <a:tabLst>
                <a:tab pos="270510" algn="l"/>
              </a:tabLst>
            </a:pPr>
            <a:r>
              <a:rPr lang="en-US" sz="2400" b="1" dirty="0" err="1" smtClean="0">
                <a:solidFill>
                  <a:prstClr val="black"/>
                </a:solidFill>
                <a:latin typeface="Times New Roman"/>
                <a:ea typeface="Times New Roman"/>
              </a:rPr>
              <a:t>Khi</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hai</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người</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gặp</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nhau</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thì</a:t>
            </a:r>
            <a:r>
              <a:rPr lang="en-US" sz="2400" b="1" dirty="0" smtClean="0">
                <a:solidFill>
                  <a:prstClr val="black"/>
                </a:solidFill>
                <a:latin typeface="Times New Roman"/>
                <a:ea typeface="Times New Roman"/>
              </a:rPr>
              <a:t> S =  S</a:t>
            </a:r>
            <a:r>
              <a:rPr lang="en-US" sz="2400" b="1" baseline="-25000" dirty="0" smtClean="0">
                <a:solidFill>
                  <a:prstClr val="black"/>
                </a:solidFill>
                <a:latin typeface="Times New Roman"/>
                <a:ea typeface="Times New Roman"/>
              </a:rPr>
              <a:t>1</a:t>
            </a:r>
            <a:r>
              <a:rPr lang="en-US" sz="2400" b="1" dirty="0" smtClean="0">
                <a:solidFill>
                  <a:prstClr val="black"/>
                </a:solidFill>
                <a:latin typeface="Times New Roman"/>
                <a:ea typeface="Times New Roman"/>
              </a:rPr>
              <a:t> – S</a:t>
            </a:r>
            <a:r>
              <a:rPr lang="en-US" sz="2400" b="1" baseline="-25000" dirty="0" smtClean="0">
                <a:solidFill>
                  <a:prstClr val="black"/>
                </a:solidFill>
                <a:latin typeface="Times New Roman"/>
                <a:ea typeface="Times New Roman"/>
              </a:rPr>
              <a:t>2 </a:t>
            </a:r>
            <a:r>
              <a:rPr lang="en-US" sz="2400" b="1" dirty="0" smtClean="0">
                <a:solidFill>
                  <a:prstClr val="black"/>
                </a:solidFill>
                <a:latin typeface="Times New Roman"/>
                <a:ea typeface="Times New Roman"/>
              </a:rPr>
              <a:t> = (v</a:t>
            </a:r>
            <a:r>
              <a:rPr lang="en-US" sz="2400" b="1" baseline="-25000" dirty="0" smtClean="0">
                <a:solidFill>
                  <a:prstClr val="black"/>
                </a:solidFill>
                <a:latin typeface="Times New Roman"/>
                <a:ea typeface="Times New Roman"/>
              </a:rPr>
              <a:t>1</a:t>
            </a:r>
            <a:r>
              <a:rPr lang="en-US" sz="2400" b="1" dirty="0" smtClean="0">
                <a:solidFill>
                  <a:prstClr val="black"/>
                </a:solidFill>
                <a:latin typeface="Times New Roman"/>
                <a:ea typeface="Times New Roman"/>
              </a:rPr>
              <a:t> – v</a:t>
            </a:r>
            <a:r>
              <a:rPr lang="en-US" sz="2400" b="1" baseline="-25000" dirty="0" smtClean="0">
                <a:solidFill>
                  <a:prstClr val="black"/>
                </a:solidFill>
                <a:latin typeface="Times New Roman"/>
                <a:ea typeface="Times New Roman"/>
              </a:rPr>
              <a:t>2</a:t>
            </a:r>
            <a:r>
              <a:rPr lang="en-US" sz="2400" b="1" dirty="0" smtClean="0">
                <a:solidFill>
                  <a:prstClr val="black"/>
                </a:solidFill>
                <a:latin typeface="Times New Roman"/>
                <a:ea typeface="Times New Roman"/>
              </a:rPr>
              <a:t>).t</a:t>
            </a:r>
          </a:p>
          <a:p>
            <a:pPr lvl="0">
              <a:tabLst>
                <a:tab pos="270510" algn="l"/>
              </a:tabLst>
            </a:pPr>
            <a:r>
              <a:rPr lang="en-US" sz="2400" b="1" dirty="0" err="1" smtClean="0">
                <a:solidFill>
                  <a:prstClr val="black"/>
                </a:solidFill>
                <a:latin typeface="Times New Roman"/>
                <a:ea typeface="Times New Roman"/>
              </a:rPr>
              <a:t>Thời</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gian</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để</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hai</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người</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gặp</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nhau</a:t>
            </a:r>
            <a:r>
              <a:rPr lang="en-US" sz="2400" b="1" dirty="0" smtClean="0">
                <a:solidFill>
                  <a:prstClr val="black"/>
                </a:solidFill>
                <a:latin typeface="Times New Roman"/>
                <a:ea typeface="Times New Roman"/>
              </a:rPr>
              <a:t> </a:t>
            </a:r>
            <a:r>
              <a:rPr lang="en-US" sz="2400" b="1" dirty="0" err="1" smtClean="0">
                <a:solidFill>
                  <a:prstClr val="black"/>
                </a:solidFill>
                <a:latin typeface="Times New Roman"/>
                <a:ea typeface="Times New Roman"/>
              </a:rPr>
              <a:t>là</a:t>
            </a:r>
            <a:r>
              <a:rPr lang="en-US" sz="2400" b="1" dirty="0" smtClean="0">
                <a:solidFill>
                  <a:prstClr val="black"/>
                </a:solidFill>
                <a:latin typeface="Times New Roman"/>
                <a:ea typeface="Times New Roman"/>
              </a:rPr>
              <a:t>: </a:t>
            </a:r>
          </a:p>
          <a:p>
            <a:pPr lvl="0">
              <a:tabLst>
                <a:tab pos="270510" algn="l"/>
              </a:tabLst>
            </a:pPr>
            <a:endParaRPr lang="en-US" sz="2400" b="1" dirty="0">
              <a:solidFill>
                <a:prstClr val="black"/>
              </a:solidFill>
              <a:latin typeface="Times New Roman"/>
              <a:ea typeface="Times New Roman"/>
            </a:endParaRPr>
          </a:p>
          <a:p>
            <a:pPr marR="0" lvl="0">
              <a:spcBef>
                <a:spcPts val="0"/>
              </a:spcBef>
              <a:spcAft>
                <a:spcPts val="0"/>
              </a:spcAft>
              <a:tabLst>
                <a:tab pos="270510" algn="l"/>
              </a:tabLst>
            </a:pPr>
            <a:endParaRPr lang="en-US" sz="2400" b="1" dirty="0" smtClean="0">
              <a:latin typeface="Times New Roman"/>
              <a:ea typeface="Times New Roman"/>
            </a:endParaRPr>
          </a:p>
          <a:p>
            <a:pPr marR="0" lvl="0">
              <a:spcBef>
                <a:spcPts val="0"/>
              </a:spcBef>
              <a:spcAft>
                <a:spcPts val="0"/>
              </a:spcAft>
              <a:tabLst>
                <a:tab pos="270510" algn="l"/>
              </a:tabLst>
            </a:pPr>
            <a:endParaRPr lang="en-US" sz="2400" dirty="0">
              <a:effectLst/>
              <a:latin typeface="Times New Roman"/>
              <a:ea typeface="Times New Roman"/>
            </a:endParaRPr>
          </a:p>
        </p:txBody>
      </p:sp>
      <p:cxnSp>
        <p:nvCxnSpPr>
          <p:cNvPr id="4" name="Straight Connector 3"/>
          <p:cNvCxnSpPr/>
          <p:nvPr/>
        </p:nvCxnSpPr>
        <p:spPr>
          <a:xfrm>
            <a:off x="1371600" y="1828800"/>
            <a:ext cx="6019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371600" y="18288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6764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29200" y="164592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391400" y="16764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371600" y="2133600"/>
            <a:ext cx="3657600" cy="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371600" y="2514600"/>
            <a:ext cx="6019800" cy="0"/>
          </a:xfrm>
          <a:prstGeom prst="straightConnector1">
            <a:avLst/>
          </a:prstGeom>
          <a:ln>
            <a:solidFill>
              <a:srgbClr val="FB0B2D"/>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29200" y="2133600"/>
            <a:ext cx="2362200" cy="0"/>
          </a:xfrm>
          <a:prstGeom prst="straightConnector1">
            <a:avLst/>
          </a:prstGeom>
          <a:ln>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19" name="Object 18"/>
          <p:cNvGraphicFramePr>
            <a:graphicFrameLocks noChangeAspect="1"/>
          </p:cNvGraphicFramePr>
          <p:nvPr>
            <p:extLst>
              <p:ext uri="{D42A27DB-BD31-4B8C-83A1-F6EECF244321}">
                <p14:modId xmlns:p14="http://schemas.microsoft.com/office/powerpoint/2010/main" val="1310654040"/>
              </p:ext>
            </p:extLst>
          </p:nvPr>
        </p:nvGraphicFramePr>
        <p:xfrm>
          <a:off x="3200400" y="5129652"/>
          <a:ext cx="1895288" cy="1288796"/>
        </p:xfrm>
        <a:graphic>
          <a:graphicData uri="http://schemas.openxmlformats.org/presentationml/2006/ole">
            <mc:AlternateContent xmlns:mc="http://schemas.openxmlformats.org/markup-compatibility/2006">
              <mc:Choice xmlns:v="urn:schemas-microsoft-com:vml" Requires="v">
                <p:oleObj spid="_x0000_s3083" name="Equation" r:id="rId3" imgW="634680" imgH="431640" progId="">
                  <p:embed/>
                </p:oleObj>
              </mc:Choice>
              <mc:Fallback>
                <p:oleObj name="Equation" r:id="rId3" imgW="634680" imgH="43164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5129652"/>
                        <a:ext cx="1895288" cy="1288796"/>
                      </a:xfrm>
                      <a:prstGeom prst="rect">
                        <a:avLst/>
                      </a:prstGeom>
                      <a:blipFill dpi="0" rotWithShape="1">
                        <a:blip r:embed="rId5"/>
                        <a:srcRect/>
                        <a:tile tx="0" ty="0" sx="100000" sy="100000" flip="none" algn="tl"/>
                      </a:blipFill>
                    </p:spPr>
                  </p:pic>
                </p:oleObj>
              </mc:Fallback>
            </mc:AlternateContent>
          </a:graphicData>
        </a:graphic>
      </p:graphicFrame>
      <p:sp>
        <p:nvSpPr>
          <p:cNvPr id="20" name="Rectangle 6"/>
          <p:cNvSpPr>
            <a:spLocks noChangeArrowheads="1"/>
          </p:cNvSpPr>
          <p:nvPr/>
        </p:nvSpPr>
        <p:spPr bwMode="auto">
          <a:xfrm>
            <a:off x="5257800" y="6096000"/>
            <a:ext cx="3712876" cy="579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Chú</a:t>
            </a:r>
            <a:r>
              <a:rPr kumimoji="0" lang="en-US" sz="24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ý: 1m/s = 3,6 km/h</a:t>
            </a:r>
            <a:endParaRPr kumimoji="0" lang="en-US" sz="2400" b="1" i="1"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0376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6"/>
          <p:cNvSpPr>
            <a:spLocks noChangeArrowheads="1"/>
          </p:cNvSpPr>
          <p:nvPr/>
        </p:nvSpPr>
        <p:spPr bwMode="auto">
          <a:xfrm>
            <a:off x="2300288" y="3789363"/>
            <a:ext cx="1655762" cy="422275"/>
          </a:xfrm>
          <a:prstGeom prst="rect">
            <a:avLst/>
          </a:prstGeom>
          <a:noFill/>
          <a:ln w="9525">
            <a:noFill/>
            <a:miter lim="800000"/>
            <a:headEnd/>
            <a:tailEnd/>
          </a:ln>
        </p:spPr>
        <p:txBody>
          <a:bodyPr>
            <a:spAutoFit/>
          </a:bodyPr>
          <a:lstStyle/>
          <a:p>
            <a:pPr fontAlgn="base">
              <a:lnSpc>
                <a:spcPct val="120000"/>
              </a:lnSpc>
              <a:spcBef>
                <a:spcPct val="50000"/>
              </a:spcBef>
              <a:spcAft>
                <a:spcPct val="0"/>
              </a:spcAft>
            </a:pPr>
            <a:r>
              <a:rPr lang="en-US">
                <a:solidFill>
                  <a:srgbClr val="000000"/>
                </a:solidFill>
              </a:rPr>
              <a:t>AB = AC - BC</a:t>
            </a:r>
            <a:endParaRPr lang="en-US">
              <a:solidFill>
                <a:srgbClr val="000000"/>
              </a:solidFill>
              <a:sym typeface="Symbol" pitchFamily="18" charset="2"/>
            </a:endParaRPr>
          </a:p>
        </p:txBody>
      </p:sp>
      <p:sp>
        <p:nvSpPr>
          <p:cNvPr id="3076" name="Text Box 8"/>
          <p:cNvSpPr txBox="1">
            <a:spLocks noChangeArrowheads="1"/>
          </p:cNvSpPr>
          <p:nvPr/>
        </p:nvSpPr>
        <p:spPr bwMode="auto">
          <a:xfrm>
            <a:off x="609600" y="44450"/>
            <a:ext cx="8229600" cy="1311128"/>
          </a:xfrm>
          <a:prstGeom prst="rect">
            <a:avLst/>
          </a:prstGeom>
          <a:noFill/>
          <a:ln w="9525">
            <a:noFill/>
            <a:miter lim="800000"/>
            <a:headEnd/>
            <a:tailEnd/>
          </a:ln>
        </p:spPr>
        <p:txBody>
          <a:bodyPr wrap="square">
            <a:spAutoFit/>
          </a:bodyPr>
          <a:lstStyle/>
          <a:p>
            <a:pPr indent="363538" algn="just" fontAlgn="base">
              <a:lnSpc>
                <a:spcPct val="110000"/>
              </a:lnSpc>
              <a:spcBef>
                <a:spcPct val="0"/>
              </a:spcBef>
              <a:spcAft>
                <a:spcPct val="0"/>
              </a:spcAft>
            </a:pPr>
            <a:r>
              <a:rPr lang="en-US" b="1" u="sng" dirty="0" err="1" smtClean="0">
                <a:solidFill>
                  <a:srgbClr val="000000"/>
                </a:solidFill>
              </a:rPr>
              <a:t>Thí</a:t>
            </a:r>
            <a:r>
              <a:rPr lang="en-US" b="1" u="sng" dirty="0" smtClean="0">
                <a:solidFill>
                  <a:srgbClr val="000000"/>
                </a:solidFill>
              </a:rPr>
              <a:t> </a:t>
            </a:r>
            <a:r>
              <a:rPr lang="en-US" b="1" u="sng" dirty="0" err="1" smtClean="0">
                <a:solidFill>
                  <a:srgbClr val="000000"/>
                </a:solidFill>
              </a:rPr>
              <a:t>dụ</a:t>
            </a:r>
            <a:r>
              <a:rPr lang="en-US" b="1" u="sng" dirty="0" smtClean="0">
                <a:solidFill>
                  <a:srgbClr val="000000"/>
                </a:solidFill>
              </a:rPr>
              <a:t> 1</a:t>
            </a:r>
            <a:r>
              <a:rPr lang="en-US" b="1" u="sng" dirty="0">
                <a:solidFill>
                  <a:srgbClr val="000000"/>
                </a:solidFill>
              </a:rPr>
              <a:t>:</a:t>
            </a:r>
            <a:r>
              <a:rPr lang="en-US" dirty="0">
                <a:solidFill>
                  <a:srgbClr val="000000"/>
                </a:solidFill>
              </a:rPr>
              <a:t>  </a:t>
            </a:r>
            <a:r>
              <a:rPr lang="en-US" dirty="0" err="1">
                <a:solidFill>
                  <a:srgbClr val="000000"/>
                </a:solidFill>
              </a:rPr>
              <a:t>Một</a:t>
            </a:r>
            <a:r>
              <a:rPr lang="en-US" dirty="0">
                <a:solidFill>
                  <a:srgbClr val="000000"/>
                </a:solidFill>
              </a:rPr>
              <a:t> ô </a:t>
            </a:r>
            <a:r>
              <a:rPr lang="en-US" dirty="0" err="1">
                <a:solidFill>
                  <a:srgbClr val="000000"/>
                </a:solidFill>
              </a:rPr>
              <a:t>tô</a:t>
            </a:r>
            <a:r>
              <a:rPr lang="en-US" dirty="0">
                <a:solidFill>
                  <a:srgbClr val="000000"/>
                </a:solidFill>
              </a:rPr>
              <a:t> ở A </a:t>
            </a:r>
            <a:r>
              <a:rPr lang="en-US" dirty="0" err="1">
                <a:solidFill>
                  <a:srgbClr val="000000"/>
                </a:solidFill>
              </a:rPr>
              <a:t>va</a:t>
            </a:r>
            <a:r>
              <a:rPr lang="en-US" dirty="0">
                <a:solidFill>
                  <a:srgbClr val="000000"/>
                </a:solidFill>
              </a:rPr>
              <a:t>̀ </a:t>
            </a:r>
            <a:r>
              <a:rPr lang="en-US" dirty="0" err="1">
                <a:solidFill>
                  <a:srgbClr val="000000"/>
                </a:solidFill>
              </a:rPr>
              <a:t>một</a:t>
            </a:r>
            <a:r>
              <a:rPr lang="en-US" dirty="0">
                <a:solidFill>
                  <a:srgbClr val="000000"/>
                </a:solidFill>
              </a:rPr>
              <a:t> </a:t>
            </a:r>
            <a:r>
              <a:rPr lang="en-US" dirty="0" err="1">
                <a:solidFill>
                  <a:srgbClr val="000000"/>
                </a:solidFill>
              </a:rPr>
              <a:t>xe</a:t>
            </a:r>
            <a:r>
              <a:rPr lang="en-US" dirty="0">
                <a:solidFill>
                  <a:srgbClr val="000000"/>
                </a:solidFill>
              </a:rPr>
              <a:t> </a:t>
            </a:r>
            <a:r>
              <a:rPr lang="en-US" dirty="0" err="1">
                <a:solidFill>
                  <a:srgbClr val="000000"/>
                </a:solidFill>
              </a:rPr>
              <a:t>máy</a:t>
            </a:r>
            <a:r>
              <a:rPr lang="en-US" dirty="0">
                <a:solidFill>
                  <a:srgbClr val="000000"/>
                </a:solidFill>
              </a:rPr>
              <a:t> ở B </a:t>
            </a:r>
            <a:r>
              <a:rPr lang="en-US" dirty="0" err="1">
                <a:solidFill>
                  <a:srgbClr val="000000"/>
                </a:solidFill>
              </a:rPr>
              <a:t>cách</a:t>
            </a:r>
            <a:r>
              <a:rPr lang="en-US" dirty="0">
                <a:solidFill>
                  <a:srgbClr val="000000"/>
                </a:solidFill>
              </a:rPr>
              <a:t> </a:t>
            </a:r>
            <a:r>
              <a:rPr lang="en-US" dirty="0" err="1">
                <a:solidFill>
                  <a:srgbClr val="000000"/>
                </a:solidFill>
              </a:rPr>
              <a:t>nhau</a:t>
            </a:r>
            <a:r>
              <a:rPr lang="en-US" dirty="0">
                <a:solidFill>
                  <a:srgbClr val="000000"/>
                </a:solidFill>
              </a:rPr>
              <a:t> 15km </a:t>
            </a:r>
            <a:r>
              <a:rPr lang="en-US" dirty="0" err="1">
                <a:solidFill>
                  <a:srgbClr val="000000"/>
                </a:solidFill>
              </a:rPr>
              <a:t>cùng</a:t>
            </a:r>
            <a:r>
              <a:rPr lang="en-US" dirty="0">
                <a:solidFill>
                  <a:srgbClr val="000000"/>
                </a:solidFill>
              </a:rPr>
              <a:t> </a:t>
            </a:r>
            <a:r>
              <a:rPr lang="en-US" dirty="0" err="1">
                <a:solidFill>
                  <a:srgbClr val="000000"/>
                </a:solidFill>
              </a:rPr>
              <a:t>xuất</a:t>
            </a:r>
            <a:r>
              <a:rPr lang="en-US" dirty="0">
                <a:solidFill>
                  <a:srgbClr val="000000"/>
                </a:solidFill>
              </a:rPr>
              <a:t> </a:t>
            </a:r>
            <a:r>
              <a:rPr lang="en-US" dirty="0" err="1">
                <a:solidFill>
                  <a:srgbClr val="000000"/>
                </a:solidFill>
              </a:rPr>
              <a:t>phát</a:t>
            </a:r>
            <a:r>
              <a:rPr lang="en-US" dirty="0">
                <a:solidFill>
                  <a:srgbClr val="000000"/>
                </a:solidFill>
              </a:rPr>
              <a:t> </a:t>
            </a:r>
            <a:r>
              <a:rPr lang="en-US" dirty="0" err="1">
                <a:solidFill>
                  <a:srgbClr val="000000"/>
                </a:solidFill>
              </a:rPr>
              <a:t>và</a:t>
            </a:r>
            <a:r>
              <a:rPr lang="en-US" dirty="0">
                <a:solidFill>
                  <a:srgbClr val="000000"/>
                </a:solidFill>
              </a:rPr>
              <a:t> </a:t>
            </a:r>
            <a:r>
              <a:rPr lang="en-US" dirty="0" err="1">
                <a:solidFill>
                  <a:srgbClr val="000000"/>
                </a:solidFill>
              </a:rPr>
              <a:t>chuyển</a:t>
            </a:r>
            <a:r>
              <a:rPr lang="en-US" dirty="0">
                <a:solidFill>
                  <a:srgbClr val="000000"/>
                </a:solidFill>
              </a:rPr>
              <a:t> </a:t>
            </a:r>
            <a:r>
              <a:rPr lang="en-US" dirty="0" err="1">
                <a:solidFill>
                  <a:srgbClr val="000000"/>
                </a:solidFill>
              </a:rPr>
              <a:t>động</a:t>
            </a:r>
            <a:r>
              <a:rPr lang="en-US" dirty="0">
                <a:solidFill>
                  <a:srgbClr val="000000"/>
                </a:solidFill>
              </a:rPr>
              <a:t> </a:t>
            </a:r>
            <a:r>
              <a:rPr lang="en-US" dirty="0" err="1">
                <a:solidFill>
                  <a:srgbClr val="000000"/>
                </a:solidFill>
              </a:rPr>
              <a:t>đều</a:t>
            </a:r>
            <a:r>
              <a:rPr lang="en-US" dirty="0">
                <a:solidFill>
                  <a:srgbClr val="000000"/>
                </a:solidFill>
              </a:rPr>
              <a:t> </a:t>
            </a:r>
            <a:r>
              <a:rPr lang="en-US" dirty="0" err="1">
                <a:solidFill>
                  <a:srgbClr val="000000"/>
                </a:solidFill>
              </a:rPr>
              <a:t>theo</a:t>
            </a:r>
            <a:r>
              <a:rPr lang="en-US" dirty="0">
                <a:solidFill>
                  <a:srgbClr val="000000"/>
                </a:solidFill>
              </a:rPr>
              <a:t> </a:t>
            </a:r>
            <a:r>
              <a:rPr lang="en-US" dirty="0" err="1">
                <a:solidFill>
                  <a:srgbClr val="000000"/>
                </a:solidFill>
              </a:rPr>
              <a:t>hướng</a:t>
            </a:r>
            <a:r>
              <a:rPr lang="en-US" dirty="0">
                <a:solidFill>
                  <a:srgbClr val="000000"/>
                </a:solidFill>
              </a:rPr>
              <a:t> </a:t>
            </a:r>
            <a:r>
              <a:rPr lang="en-US" dirty="0" err="1">
                <a:solidFill>
                  <a:srgbClr val="000000"/>
                </a:solidFill>
              </a:rPr>
              <a:t>tư</a:t>
            </a:r>
            <a:r>
              <a:rPr lang="en-US" dirty="0">
                <a:solidFill>
                  <a:srgbClr val="000000"/>
                </a:solidFill>
              </a:rPr>
              <a:t>̀ A </a:t>
            </a:r>
            <a:r>
              <a:rPr lang="en-US" dirty="0" err="1">
                <a:solidFill>
                  <a:srgbClr val="000000"/>
                </a:solidFill>
              </a:rPr>
              <a:t>đến</a:t>
            </a:r>
            <a:r>
              <a:rPr lang="en-US" dirty="0">
                <a:solidFill>
                  <a:srgbClr val="000000"/>
                </a:solidFill>
              </a:rPr>
              <a:t> B.Ô </a:t>
            </a:r>
            <a:r>
              <a:rPr lang="en-US" dirty="0" err="1">
                <a:solidFill>
                  <a:srgbClr val="000000"/>
                </a:solidFill>
              </a:rPr>
              <a:t>tô</a:t>
            </a:r>
            <a:r>
              <a:rPr lang="en-US" dirty="0">
                <a:solidFill>
                  <a:srgbClr val="000000"/>
                </a:solidFill>
              </a:rPr>
              <a:t> </a:t>
            </a:r>
            <a:r>
              <a:rPr lang="en-US" dirty="0" err="1">
                <a:solidFill>
                  <a:srgbClr val="000000"/>
                </a:solidFill>
              </a:rPr>
              <a:t>xuất</a:t>
            </a:r>
            <a:r>
              <a:rPr lang="en-US" dirty="0">
                <a:solidFill>
                  <a:srgbClr val="000000"/>
                </a:solidFill>
              </a:rPr>
              <a:t> </a:t>
            </a:r>
            <a:r>
              <a:rPr lang="en-US" dirty="0" err="1">
                <a:solidFill>
                  <a:srgbClr val="000000"/>
                </a:solidFill>
              </a:rPr>
              <a:t>phát</a:t>
            </a:r>
            <a:r>
              <a:rPr lang="en-US" dirty="0">
                <a:solidFill>
                  <a:srgbClr val="000000"/>
                </a:solidFill>
              </a:rPr>
              <a:t> </a:t>
            </a:r>
            <a:r>
              <a:rPr lang="en-US" dirty="0" err="1">
                <a:solidFill>
                  <a:srgbClr val="000000"/>
                </a:solidFill>
              </a:rPr>
              <a:t>tư</a:t>
            </a:r>
            <a:r>
              <a:rPr lang="en-US" dirty="0">
                <a:solidFill>
                  <a:srgbClr val="000000"/>
                </a:solidFill>
              </a:rPr>
              <a:t>̀ A </a:t>
            </a:r>
            <a:r>
              <a:rPr lang="en-US" dirty="0" err="1">
                <a:solidFill>
                  <a:srgbClr val="000000"/>
                </a:solidFill>
              </a:rPr>
              <a:t>với</a:t>
            </a:r>
            <a:r>
              <a:rPr lang="en-US" dirty="0">
                <a:solidFill>
                  <a:srgbClr val="000000"/>
                </a:solidFill>
              </a:rPr>
              <a:t> </a:t>
            </a:r>
            <a:r>
              <a:rPr lang="en-US" dirty="0" err="1">
                <a:solidFill>
                  <a:srgbClr val="000000"/>
                </a:solidFill>
              </a:rPr>
              <a:t>vận</a:t>
            </a:r>
            <a:r>
              <a:rPr lang="en-US" dirty="0">
                <a:solidFill>
                  <a:srgbClr val="000000"/>
                </a:solidFill>
              </a:rPr>
              <a:t> </a:t>
            </a:r>
            <a:r>
              <a:rPr lang="en-US" dirty="0" err="1">
                <a:solidFill>
                  <a:srgbClr val="000000"/>
                </a:solidFill>
              </a:rPr>
              <a:t>tốc</a:t>
            </a:r>
            <a:r>
              <a:rPr lang="en-US" dirty="0">
                <a:solidFill>
                  <a:srgbClr val="000000"/>
                </a:solidFill>
              </a:rPr>
              <a:t> v</a:t>
            </a:r>
            <a:r>
              <a:rPr lang="en-US" baseline="-25000" dirty="0">
                <a:solidFill>
                  <a:srgbClr val="000000"/>
                </a:solidFill>
              </a:rPr>
              <a:t>1</a:t>
            </a:r>
            <a:r>
              <a:rPr lang="en-US" dirty="0">
                <a:solidFill>
                  <a:srgbClr val="000000"/>
                </a:solidFill>
              </a:rPr>
              <a:t> = 40km/h, </a:t>
            </a:r>
            <a:r>
              <a:rPr lang="en-US" dirty="0" err="1">
                <a:solidFill>
                  <a:srgbClr val="000000"/>
                </a:solidFill>
              </a:rPr>
              <a:t>xe</a:t>
            </a:r>
            <a:r>
              <a:rPr lang="en-US" dirty="0">
                <a:solidFill>
                  <a:srgbClr val="000000"/>
                </a:solidFill>
              </a:rPr>
              <a:t> </a:t>
            </a:r>
            <a:r>
              <a:rPr lang="en-US" dirty="0" err="1">
                <a:solidFill>
                  <a:srgbClr val="000000"/>
                </a:solidFill>
              </a:rPr>
              <a:t>máy</a:t>
            </a:r>
            <a:r>
              <a:rPr lang="en-US" dirty="0">
                <a:solidFill>
                  <a:srgbClr val="000000"/>
                </a:solidFill>
              </a:rPr>
              <a:t> </a:t>
            </a:r>
            <a:r>
              <a:rPr lang="en-US" dirty="0" err="1">
                <a:solidFill>
                  <a:srgbClr val="000000"/>
                </a:solidFill>
              </a:rPr>
              <a:t>xuất</a:t>
            </a:r>
            <a:r>
              <a:rPr lang="en-US" dirty="0">
                <a:solidFill>
                  <a:srgbClr val="000000"/>
                </a:solidFill>
              </a:rPr>
              <a:t> </a:t>
            </a:r>
            <a:r>
              <a:rPr lang="en-US" dirty="0" err="1">
                <a:solidFill>
                  <a:srgbClr val="000000"/>
                </a:solidFill>
              </a:rPr>
              <a:t>phát</a:t>
            </a:r>
            <a:r>
              <a:rPr lang="en-US" dirty="0">
                <a:solidFill>
                  <a:srgbClr val="000000"/>
                </a:solidFill>
              </a:rPr>
              <a:t> </a:t>
            </a:r>
            <a:r>
              <a:rPr lang="en-US" dirty="0" err="1">
                <a:solidFill>
                  <a:srgbClr val="000000"/>
                </a:solidFill>
              </a:rPr>
              <a:t>tư</a:t>
            </a:r>
            <a:r>
              <a:rPr lang="en-US" dirty="0">
                <a:solidFill>
                  <a:srgbClr val="000000"/>
                </a:solidFill>
              </a:rPr>
              <a:t>̀ B </a:t>
            </a:r>
            <a:r>
              <a:rPr lang="en-US" dirty="0" err="1">
                <a:solidFill>
                  <a:srgbClr val="000000"/>
                </a:solidFill>
              </a:rPr>
              <a:t>với</a:t>
            </a:r>
            <a:r>
              <a:rPr lang="en-US" dirty="0">
                <a:solidFill>
                  <a:srgbClr val="000000"/>
                </a:solidFill>
              </a:rPr>
              <a:t> </a:t>
            </a:r>
            <a:r>
              <a:rPr lang="en-US" dirty="0" err="1">
                <a:solidFill>
                  <a:srgbClr val="000000"/>
                </a:solidFill>
              </a:rPr>
              <a:t>vận</a:t>
            </a:r>
            <a:r>
              <a:rPr lang="en-US" dirty="0">
                <a:solidFill>
                  <a:srgbClr val="000000"/>
                </a:solidFill>
              </a:rPr>
              <a:t> </a:t>
            </a:r>
            <a:r>
              <a:rPr lang="en-US" dirty="0" err="1">
                <a:solidFill>
                  <a:srgbClr val="000000"/>
                </a:solidFill>
              </a:rPr>
              <a:t>tốc</a:t>
            </a:r>
            <a:r>
              <a:rPr lang="en-US" dirty="0">
                <a:solidFill>
                  <a:srgbClr val="000000"/>
                </a:solidFill>
              </a:rPr>
              <a:t> v</a:t>
            </a:r>
            <a:r>
              <a:rPr lang="en-US" baseline="-25000" dirty="0">
                <a:solidFill>
                  <a:srgbClr val="000000"/>
                </a:solidFill>
              </a:rPr>
              <a:t>2</a:t>
            </a:r>
            <a:r>
              <a:rPr lang="en-US" dirty="0">
                <a:solidFill>
                  <a:srgbClr val="000000"/>
                </a:solidFill>
              </a:rPr>
              <a:t> = 25km/h. </a:t>
            </a:r>
            <a:r>
              <a:rPr lang="en-US" dirty="0" err="1">
                <a:solidFill>
                  <a:srgbClr val="000000"/>
                </a:solidFill>
              </a:rPr>
              <a:t>Hỏi</a:t>
            </a:r>
            <a:r>
              <a:rPr lang="en-US" dirty="0">
                <a:solidFill>
                  <a:srgbClr val="000000"/>
                </a:solidFill>
              </a:rPr>
              <a:t> </a:t>
            </a:r>
            <a:r>
              <a:rPr lang="en-US" dirty="0" err="1">
                <a:solidFill>
                  <a:srgbClr val="000000"/>
                </a:solidFill>
              </a:rPr>
              <a:t>sau</a:t>
            </a:r>
            <a:r>
              <a:rPr lang="en-US" dirty="0">
                <a:solidFill>
                  <a:srgbClr val="000000"/>
                </a:solidFill>
              </a:rPr>
              <a:t> </a:t>
            </a:r>
            <a:r>
              <a:rPr lang="en-US" dirty="0" err="1">
                <a:solidFill>
                  <a:srgbClr val="000000"/>
                </a:solidFill>
              </a:rPr>
              <a:t>bao</a:t>
            </a:r>
            <a:r>
              <a:rPr lang="en-US" dirty="0">
                <a:solidFill>
                  <a:srgbClr val="000000"/>
                </a:solidFill>
              </a:rPr>
              <a:t> </a:t>
            </a:r>
            <a:r>
              <a:rPr lang="en-US" dirty="0" err="1">
                <a:solidFill>
                  <a:srgbClr val="000000"/>
                </a:solidFill>
              </a:rPr>
              <a:t>lâu</a:t>
            </a:r>
            <a:r>
              <a:rPr lang="en-US" dirty="0">
                <a:solidFill>
                  <a:srgbClr val="000000"/>
                </a:solidFill>
              </a:rPr>
              <a:t> </a:t>
            </a:r>
            <a:r>
              <a:rPr lang="en-US" dirty="0" err="1">
                <a:solidFill>
                  <a:srgbClr val="000000"/>
                </a:solidFill>
              </a:rPr>
              <a:t>thì</a:t>
            </a:r>
            <a:r>
              <a:rPr lang="en-US" dirty="0">
                <a:solidFill>
                  <a:srgbClr val="000000"/>
                </a:solidFill>
              </a:rPr>
              <a:t> </a:t>
            </a:r>
            <a:r>
              <a:rPr lang="en-US" dirty="0" err="1">
                <a:solidFill>
                  <a:srgbClr val="000000"/>
                </a:solidFill>
              </a:rPr>
              <a:t>hai</a:t>
            </a:r>
            <a:r>
              <a:rPr lang="en-US" dirty="0">
                <a:solidFill>
                  <a:srgbClr val="000000"/>
                </a:solidFill>
              </a:rPr>
              <a:t> </a:t>
            </a:r>
            <a:r>
              <a:rPr lang="en-US" dirty="0" err="1">
                <a:solidFill>
                  <a:srgbClr val="000000"/>
                </a:solidFill>
              </a:rPr>
              <a:t>xe</a:t>
            </a:r>
            <a:r>
              <a:rPr lang="en-US" dirty="0">
                <a:solidFill>
                  <a:srgbClr val="000000"/>
                </a:solidFill>
              </a:rPr>
              <a:t> </a:t>
            </a:r>
            <a:r>
              <a:rPr lang="en-US" dirty="0" err="1">
                <a:solidFill>
                  <a:srgbClr val="000000"/>
                </a:solidFill>
              </a:rPr>
              <a:t>gặp</a:t>
            </a:r>
            <a:r>
              <a:rPr lang="en-US" dirty="0">
                <a:solidFill>
                  <a:srgbClr val="000000"/>
                </a:solidFill>
              </a:rPr>
              <a:t> </a:t>
            </a:r>
            <a:r>
              <a:rPr lang="en-US" dirty="0" err="1">
                <a:solidFill>
                  <a:srgbClr val="000000"/>
                </a:solidFill>
              </a:rPr>
              <a:t>nhau</a:t>
            </a:r>
            <a:r>
              <a:rPr lang="en-US" dirty="0">
                <a:solidFill>
                  <a:srgbClr val="000000"/>
                </a:solidFill>
              </a:rPr>
              <a:t>? </a:t>
            </a:r>
            <a:r>
              <a:rPr lang="en-US" dirty="0" err="1">
                <a:solidFill>
                  <a:srgbClr val="000000"/>
                </a:solidFill>
              </a:rPr>
              <a:t>Vị</a:t>
            </a:r>
            <a:r>
              <a:rPr lang="en-US" dirty="0">
                <a:solidFill>
                  <a:srgbClr val="000000"/>
                </a:solidFill>
              </a:rPr>
              <a:t> </a:t>
            </a:r>
            <a:r>
              <a:rPr lang="en-US" dirty="0" err="1">
                <a:solidFill>
                  <a:srgbClr val="000000"/>
                </a:solidFill>
              </a:rPr>
              <a:t>trí</a:t>
            </a:r>
            <a:r>
              <a:rPr lang="en-US" dirty="0">
                <a:solidFill>
                  <a:srgbClr val="000000"/>
                </a:solidFill>
              </a:rPr>
              <a:t> </a:t>
            </a:r>
            <a:r>
              <a:rPr lang="en-US" dirty="0" err="1">
                <a:solidFill>
                  <a:srgbClr val="000000"/>
                </a:solidFill>
              </a:rPr>
              <a:t>hai</a:t>
            </a:r>
            <a:r>
              <a:rPr lang="en-US" dirty="0">
                <a:solidFill>
                  <a:srgbClr val="000000"/>
                </a:solidFill>
              </a:rPr>
              <a:t> </a:t>
            </a:r>
            <a:r>
              <a:rPr lang="en-US" dirty="0" err="1">
                <a:solidFill>
                  <a:srgbClr val="000000"/>
                </a:solidFill>
              </a:rPr>
              <a:t>xe</a:t>
            </a:r>
            <a:r>
              <a:rPr lang="en-US" dirty="0">
                <a:solidFill>
                  <a:srgbClr val="000000"/>
                </a:solidFill>
              </a:rPr>
              <a:t> </a:t>
            </a:r>
            <a:r>
              <a:rPr lang="en-US" dirty="0" err="1">
                <a:solidFill>
                  <a:srgbClr val="000000"/>
                </a:solidFill>
              </a:rPr>
              <a:t>gặp</a:t>
            </a:r>
            <a:r>
              <a:rPr lang="en-US" dirty="0">
                <a:solidFill>
                  <a:srgbClr val="000000"/>
                </a:solidFill>
              </a:rPr>
              <a:t> </a:t>
            </a:r>
            <a:r>
              <a:rPr lang="en-US" dirty="0" err="1">
                <a:solidFill>
                  <a:srgbClr val="000000"/>
                </a:solidFill>
              </a:rPr>
              <a:t>nhau</a:t>
            </a:r>
            <a:r>
              <a:rPr lang="en-US" dirty="0">
                <a:solidFill>
                  <a:srgbClr val="000000"/>
                </a:solidFill>
              </a:rPr>
              <a:t> </a:t>
            </a:r>
            <a:r>
              <a:rPr lang="en-US" dirty="0" err="1">
                <a:solidFill>
                  <a:srgbClr val="000000"/>
                </a:solidFill>
              </a:rPr>
              <a:t>cách</a:t>
            </a:r>
            <a:r>
              <a:rPr lang="en-US" dirty="0">
                <a:solidFill>
                  <a:srgbClr val="000000"/>
                </a:solidFill>
              </a:rPr>
              <a:t> A </a:t>
            </a:r>
            <a:r>
              <a:rPr lang="en-US" dirty="0" err="1">
                <a:solidFill>
                  <a:srgbClr val="000000"/>
                </a:solidFill>
              </a:rPr>
              <a:t>một</a:t>
            </a:r>
            <a:r>
              <a:rPr lang="en-US" dirty="0">
                <a:solidFill>
                  <a:srgbClr val="000000"/>
                </a:solidFill>
              </a:rPr>
              <a:t> </a:t>
            </a:r>
            <a:r>
              <a:rPr lang="en-US" dirty="0" err="1">
                <a:solidFill>
                  <a:srgbClr val="000000"/>
                </a:solidFill>
              </a:rPr>
              <a:t>khoảng</a:t>
            </a:r>
            <a:r>
              <a:rPr lang="en-US" dirty="0">
                <a:solidFill>
                  <a:srgbClr val="000000"/>
                </a:solidFill>
              </a:rPr>
              <a:t> </a:t>
            </a:r>
            <a:r>
              <a:rPr lang="en-US" dirty="0" err="1">
                <a:solidFill>
                  <a:srgbClr val="000000"/>
                </a:solidFill>
              </a:rPr>
              <a:t>bao</a:t>
            </a:r>
            <a:r>
              <a:rPr lang="en-US" dirty="0">
                <a:solidFill>
                  <a:srgbClr val="000000"/>
                </a:solidFill>
              </a:rPr>
              <a:t> </a:t>
            </a:r>
            <a:r>
              <a:rPr lang="en-US" dirty="0" err="1">
                <a:solidFill>
                  <a:srgbClr val="000000"/>
                </a:solidFill>
              </a:rPr>
              <a:t>nhiêu</a:t>
            </a:r>
            <a:r>
              <a:rPr lang="en-US" dirty="0">
                <a:solidFill>
                  <a:srgbClr val="000000"/>
                </a:solidFill>
              </a:rPr>
              <a:t>? </a:t>
            </a:r>
          </a:p>
        </p:txBody>
      </p:sp>
      <p:sp>
        <p:nvSpPr>
          <p:cNvPr id="15375" name="Line 15"/>
          <p:cNvSpPr>
            <a:spLocks noChangeShapeType="1"/>
          </p:cNvSpPr>
          <p:nvPr/>
        </p:nvSpPr>
        <p:spPr bwMode="auto">
          <a:xfrm>
            <a:off x="2660650" y="2401888"/>
            <a:ext cx="5111750" cy="7937"/>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grpSp>
        <p:nvGrpSpPr>
          <p:cNvPr id="2" name="Group 16"/>
          <p:cNvGrpSpPr>
            <a:grpSpLocks/>
          </p:cNvGrpSpPr>
          <p:nvPr/>
        </p:nvGrpSpPr>
        <p:grpSpPr bwMode="auto">
          <a:xfrm>
            <a:off x="3092450" y="2401888"/>
            <a:ext cx="287338" cy="593725"/>
            <a:chOff x="612" y="1842"/>
            <a:chExt cx="181" cy="374"/>
          </a:xfrm>
        </p:grpSpPr>
        <p:sp>
          <p:nvSpPr>
            <p:cNvPr id="3111" name="Line 17"/>
            <p:cNvSpPr>
              <a:spLocks noChangeShapeType="1"/>
            </p:cNvSpPr>
            <p:nvPr/>
          </p:nvSpPr>
          <p:spPr bwMode="auto">
            <a:xfrm>
              <a:off x="703" y="1842"/>
              <a:ext cx="0" cy="137"/>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3112" name="Text Box 18"/>
            <p:cNvSpPr txBox="1">
              <a:spLocks noChangeArrowheads="1"/>
            </p:cNvSpPr>
            <p:nvPr/>
          </p:nvSpPr>
          <p:spPr bwMode="auto">
            <a:xfrm>
              <a:off x="612" y="1979"/>
              <a:ext cx="181" cy="237"/>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a:solidFill>
                    <a:srgbClr val="000000"/>
                  </a:solidFill>
                </a:rPr>
                <a:t>A</a:t>
              </a:r>
            </a:p>
          </p:txBody>
        </p:sp>
      </p:grpSp>
      <p:grpSp>
        <p:nvGrpSpPr>
          <p:cNvPr id="3" name="Group 19"/>
          <p:cNvGrpSpPr>
            <a:grpSpLocks/>
          </p:cNvGrpSpPr>
          <p:nvPr/>
        </p:nvGrpSpPr>
        <p:grpSpPr bwMode="auto">
          <a:xfrm>
            <a:off x="6908800" y="2420938"/>
            <a:ext cx="287338" cy="593725"/>
            <a:chOff x="612" y="1842"/>
            <a:chExt cx="181" cy="374"/>
          </a:xfrm>
        </p:grpSpPr>
        <p:sp>
          <p:nvSpPr>
            <p:cNvPr id="3109" name="Line 20"/>
            <p:cNvSpPr>
              <a:spLocks noChangeShapeType="1"/>
            </p:cNvSpPr>
            <p:nvPr/>
          </p:nvSpPr>
          <p:spPr bwMode="auto">
            <a:xfrm>
              <a:off x="703" y="1842"/>
              <a:ext cx="0" cy="137"/>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3110" name="Text Box 21"/>
            <p:cNvSpPr txBox="1">
              <a:spLocks noChangeArrowheads="1"/>
            </p:cNvSpPr>
            <p:nvPr/>
          </p:nvSpPr>
          <p:spPr bwMode="auto">
            <a:xfrm>
              <a:off x="612" y="1979"/>
              <a:ext cx="181" cy="237"/>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a:solidFill>
                    <a:srgbClr val="000000"/>
                  </a:solidFill>
                </a:rPr>
                <a:t>C</a:t>
              </a:r>
            </a:p>
          </p:txBody>
        </p:sp>
      </p:grpSp>
      <p:grpSp>
        <p:nvGrpSpPr>
          <p:cNvPr id="4" name="Group 22"/>
          <p:cNvGrpSpPr>
            <a:grpSpLocks/>
          </p:cNvGrpSpPr>
          <p:nvPr/>
        </p:nvGrpSpPr>
        <p:grpSpPr bwMode="auto">
          <a:xfrm>
            <a:off x="4460875" y="2420938"/>
            <a:ext cx="287338" cy="593725"/>
            <a:chOff x="612" y="1842"/>
            <a:chExt cx="181" cy="374"/>
          </a:xfrm>
        </p:grpSpPr>
        <p:sp>
          <p:nvSpPr>
            <p:cNvPr id="3107" name="Line 23"/>
            <p:cNvSpPr>
              <a:spLocks noChangeShapeType="1"/>
            </p:cNvSpPr>
            <p:nvPr/>
          </p:nvSpPr>
          <p:spPr bwMode="auto">
            <a:xfrm>
              <a:off x="703" y="1842"/>
              <a:ext cx="0" cy="137"/>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3108" name="Text Box 24"/>
            <p:cNvSpPr txBox="1">
              <a:spLocks noChangeArrowheads="1"/>
            </p:cNvSpPr>
            <p:nvPr/>
          </p:nvSpPr>
          <p:spPr bwMode="auto">
            <a:xfrm>
              <a:off x="612" y="1979"/>
              <a:ext cx="181" cy="237"/>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a:solidFill>
                    <a:srgbClr val="000000"/>
                  </a:solidFill>
                </a:rPr>
                <a:t>B</a:t>
              </a:r>
            </a:p>
          </p:txBody>
        </p:sp>
      </p:grpSp>
      <p:sp>
        <p:nvSpPr>
          <p:cNvPr id="15385" name="Freeform 25"/>
          <p:cNvSpPr>
            <a:spLocks/>
          </p:cNvSpPr>
          <p:nvPr/>
        </p:nvSpPr>
        <p:spPr bwMode="auto">
          <a:xfrm flipV="1">
            <a:off x="3236913" y="2401888"/>
            <a:ext cx="1365250" cy="71437"/>
          </a:xfrm>
          <a:custGeom>
            <a:avLst/>
            <a:gdLst>
              <a:gd name="T0" fmla="*/ 0 w 544"/>
              <a:gd name="T1" fmla="*/ 71437 h 91"/>
              <a:gd name="T2" fmla="*/ 795559 w 544"/>
              <a:gd name="T3" fmla="*/ 0 h 91"/>
              <a:gd name="T4" fmla="*/ 1365250 w 544"/>
              <a:gd name="T5" fmla="*/ 71437 h 91"/>
              <a:gd name="T6" fmla="*/ 0 60000 65536"/>
              <a:gd name="T7" fmla="*/ 0 60000 65536"/>
              <a:gd name="T8" fmla="*/ 0 60000 65536"/>
              <a:gd name="T9" fmla="*/ 0 w 544"/>
              <a:gd name="T10" fmla="*/ 0 h 91"/>
              <a:gd name="T11" fmla="*/ 544 w 544"/>
              <a:gd name="T12" fmla="*/ 91 h 91"/>
            </a:gdLst>
            <a:ahLst/>
            <a:cxnLst>
              <a:cxn ang="T6">
                <a:pos x="T0" y="T1"/>
              </a:cxn>
              <a:cxn ang="T7">
                <a:pos x="T2" y="T3"/>
              </a:cxn>
              <a:cxn ang="T8">
                <a:pos x="T4" y="T5"/>
              </a:cxn>
            </a:cxnLst>
            <a:rect l="T9" t="T10" r="T11" b="T12"/>
            <a:pathLst>
              <a:path w="544" h="91">
                <a:moveTo>
                  <a:pt x="0" y="91"/>
                </a:moveTo>
                <a:cubicBezTo>
                  <a:pt x="113" y="45"/>
                  <a:pt x="226" y="0"/>
                  <a:pt x="317" y="0"/>
                </a:cubicBezTo>
                <a:cubicBezTo>
                  <a:pt x="408" y="0"/>
                  <a:pt x="476" y="45"/>
                  <a:pt x="544" y="91"/>
                </a:cubicBezTo>
              </a:path>
            </a:pathLst>
          </a:cu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15386" name="Freeform 26"/>
          <p:cNvSpPr>
            <a:spLocks/>
          </p:cNvSpPr>
          <p:nvPr/>
        </p:nvSpPr>
        <p:spPr bwMode="auto">
          <a:xfrm>
            <a:off x="4605338" y="2205038"/>
            <a:ext cx="2447925" cy="215900"/>
          </a:xfrm>
          <a:custGeom>
            <a:avLst/>
            <a:gdLst>
              <a:gd name="T0" fmla="*/ 0 w 1270"/>
              <a:gd name="T1" fmla="*/ 215900 h 136"/>
              <a:gd name="T2" fmla="*/ 1399365 w 1270"/>
              <a:gd name="T3" fmla="*/ 0 h 136"/>
              <a:gd name="T4" fmla="*/ 2447925 w 1270"/>
              <a:gd name="T5" fmla="*/ 215900 h 136"/>
              <a:gd name="T6" fmla="*/ 0 60000 65536"/>
              <a:gd name="T7" fmla="*/ 0 60000 65536"/>
              <a:gd name="T8" fmla="*/ 0 60000 65536"/>
              <a:gd name="T9" fmla="*/ 0 w 1270"/>
              <a:gd name="T10" fmla="*/ 0 h 136"/>
              <a:gd name="T11" fmla="*/ 1270 w 1270"/>
              <a:gd name="T12" fmla="*/ 136 h 136"/>
            </a:gdLst>
            <a:ahLst/>
            <a:cxnLst>
              <a:cxn ang="T6">
                <a:pos x="T0" y="T1"/>
              </a:cxn>
              <a:cxn ang="T7">
                <a:pos x="T2" y="T3"/>
              </a:cxn>
              <a:cxn ang="T8">
                <a:pos x="T4" y="T5"/>
              </a:cxn>
            </a:cxnLst>
            <a:rect l="T9" t="T10" r="T11" b="T12"/>
            <a:pathLst>
              <a:path w="1270" h="136">
                <a:moveTo>
                  <a:pt x="0" y="136"/>
                </a:moveTo>
                <a:cubicBezTo>
                  <a:pt x="257" y="68"/>
                  <a:pt x="514" y="0"/>
                  <a:pt x="726" y="0"/>
                </a:cubicBezTo>
                <a:cubicBezTo>
                  <a:pt x="938" y="0"/>
                  <a:pt x="1104" y="68"/>
                  <a:pt x="1270" y="136"/>
                </a:cubicBezTo>
              </a:path>
            </a:pathLst>
          </a:cu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15387" name="Freeform 27"/>
          <p:cNvSpPr>
            <a:spLocks/>
          </p:cNvSpPr>
          <p:nvPr/>
        </p:nvSpPr>
        <p:spPr bwMode="auto">
          <a:xfrm flipV="1">
            <a:off x="3236913" y="2420938"/>
            <a:ext cx="3816350" cy="360362"/>
          </a:xfrm>
          <a:custGeom>
            <a:avLst/>
            <a:gdLst>
              <a:gd name="T0" fmla="*/ 0 w 1814"/>
              <a:gd name="T1" fmla="*/ 360362 h 311"/>
              <a:gd name="T2" fmla="*/ 1144484 w 1814"/>
              <a:gd name="T3" fmla="*/ 97332 h 311"/>
              <a:gd name="T4" fmla="*/ 2385745 w 1814"/>
              <a:gd name="T5" fmla="*/ 44031 h 311"/>
              <a:gd name="T6" fmla="*/ 3816350 w 1814"/>
              <a:gd name="T7" fmla="*/ 360362 h 311"/>
              <a:gd name="T8" fmla="*/ 0 60000 65536"/>
              <a:gd name="T9" fmla="*/ 0 60000 65536"/>
              <a:gd name="T10" fmla="*/ 0 60000 65536"/>
              <a:gd name="T11" fmla="*/ 0 60000 65536"/>
              <a:gd name="T12" fmla="*/ 0 w 1814"/>
              <a:gd name="T13" fmla="*/ 0 h 311"/>
              <a:gd name="T14" fmla="*/ 1814 w 1814"/>
              <a:gd name="T15" fmla="*/ 311 h 311"/>
            </a:gdLst>
            <a:ahLst/>
            <a:cxnLst>
              <a:cxn ang="T8">
                <a:pos x="T0" y="T1"/>
              </a:cxn>
              <a:cxn ang="T9">
                <a:pos x="T2" y="T3"/>
              </a:cxn>
              <a:cxn ang="T10">
                <a:pos x="T4" y="T5"/>
              </a:cxn>
              <a:cxn ang="T11">
                <a:pos x="T6" y="T7"/>
              </a:cxn>
            </a:cxnLst>
            <a:rect l="T12" t="T13" r="T14" b="T15"/>
            <a:pathLst>
              <a:path w="1814" h="311">
                <a:moveTo>
                  <a:pt x="0" y="311"/>
                </a:moveTo>
                <a:cubicBezTo>
                  <a:pt x="177" y="220"/>
                  <a:pt x="355" y="130"/>
                  <a:pt x="544" y="84"/>
                </a:cubicBezTo>
                <a:cubicBezTo>
                  <a:pt x="733" y="38"/>
                  <a:pt x="922" y="0"/>
                  <a:pt x="1134" y="38"/>
                </a:cubicBezTo>
                <a:cubicBezTo>
                  <a:pt x="1346" y="76"/>
                  <a:pt x="1580" y="193"/>
                  <a:pt x="1814" y="311"/>
                </a:cubicBezTo>
              </a:path>
            </a:pathLst>
          </a:cu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15388" name="Text Box 28"/>
          <p:cNvSpPr txBox="1">
            <a:spLocks noChangeArrowheads="1"/>
          </p:cNvSpPr>
          <p:nvPr/>
        </p:nvSpPr>
        <p:spPr bwMode="auto">
          <a:xfrm>
            <a:off x="5108575" y="2414588"/>
            <a:ext cx="436563" cy="366712"/>
          </a:xfrm>
          <a:prstGeom prst="rect">
            <a:avLst/>
          </a:prstGeom>
          <a:noFill/>
          <a:ln w="9525">
            <a:noFill/>
            <a:miter lim="800000"/>
            <a:headEnd/>
            <a:tailEnd/>
          </a:ln>
        </p:spPr>
        <p:txBody>
          <a:bodyPr>
            <a:spAutoFit/>
          </a:bodyPr>
          <a:lstStyle/>
          <a:p>
            <a:pPr fontAlgn="base">
              <a:spcBef>
                <a:spcPct val="50000"/>
              </a:spcBef>
              <a:spcAft>
                <a:spcPct val="0"/>
              </a:spcAft>
            </a:pPr>
            <a:r>
              <a:rPr lang="en-US" dirty="0">
                <a:solidFill>
                  <a:srgbClr val="000000"/>
                </a:solidFill>
              </a:rPr>
              <a:t>s</a:t>
            </a:r>
            <a:r>
              <a:rPr lang="en-US" baseline="-25000" dirty="0">
                <a:solidFill>
                  <a:srgbClr val="000000"/>
                </a:solidFill>
              </a:rPr>
              <a:t>1</a:t>
            </a:r>
            <a:endParaRPr lang="en-US" dirty="0">
              <a:solidFill>
                <a:srgbClr val="000000"/>
              </a:solidFill>
            </a:endParaRPr>
          </a:p>
        </p:txBody>
      </p:sp>
      <p:sp>
        <p:nvSpPr>
          <p:cNvPr id="15389" name="Text Box 29"/>
          <p:cNvSpPr txBox="1">
            <a:spLocks noChangeArrowheads="1"/>
          </p:cNvSpPr>
          <p:nvPr/>
        </p:nvSpPr>
        <p:spPr bwMode="auto">
          <a:xfrm>
            <a:off x="5756275" y="1844675"/>
            <a:ext cx="434975" cy="366713"/>
          </a:xfrm>
          <a:prstGeom prst="rect">
            <a:avLst/>
          </a:prstGeom>
          <a:noFill/>
          <a:ln w="9525">
            <a:noFill/>
            <a:miter lim="800000"/>
            <a:headEnd/>
            <a:tailEnd/>
          </a:ln>
        </p:spPr>
        <p:txBody>
          <a:bodyPr>
            <a:spAutoFit/>
          </a:bodyPr>
          <a:lstStyle/>
          <a:p>
            <a:pPr fontAlgn="base">
              <a:spcBef>
                <a:spcPct val="50000"/>
              </a:spcBef>
              <a:spcAft>
                <a:spcPct val="0"/>
              </a:spcAft>
            </a:pPr>
            <a:r>
              <a:rPr lang="en-US">
                <a:solidFill>
                  <a:srgbClr val="000000"/>
                </a:solidFill>
              </a:rPr>
              <a:t>s</a:t>
            </a:r>
            <a:r>
              <a:rPr lang="en-US" baseline="-25000">
                <a:solidFill>
                  <a:srgbClr val="000000"/>
                </a:solidFill>
              </a:rPr>
              <a:t>2</a:t>
            </a:r>
            <a:endParaRPr lang="en-US">
              <a:solidFill>
                <a:srgbClr val="000000"/>
              </a:solidFill>
            </a:endParaRPr>
          </a:p>
        </p:txBody>
      </p:sp>
      <p:sp>
        <p:nvSpPr>
          <p:cNvPr id="3086" name="Rectangle 32"/>
          <p:cNvSpPr>
            <a:spLocks noChangeArrowheads="1"/>
          </p:cNvSpPr>
          <p:nvPr/>
        </p:nvSpPr>
        <p:spPr bwMode="auto">
          <a:xfrm>
            <a:off x="32657" y="44450"/>
            <a:ext cx="9144000" cy="6858000"/>
          </a:xfrm>
          <a:prstGeom prst="rect">
            <a:avLst/>
          </a:prstGeom>
          <a:noFill/>
          <a:ln w="57150">
            <a:solidFill>
              <a:srgbClr val="00FF00"/>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15395" name="Rectangle 35"/>
          <p:cNvSpPr>
            <a:spLocks noChangeArrowheads="1"/>
          </p:cNvSpPr>
          <p:nvPr/>
        </p:nvSpPr>
        <p:spPr bwMode="auto">
          <a:xfrm>
            <a:off x="355600" y="3038475"/>
            <a:ext cx="1798638" cy="2085975"/>
          </a:xfrm>
          <a:prstGeom prst="rect">
            <a:avLst/>
          </a:prstGeom>
          <a:noFill/>
          <a:ln w="9525">
            <a:noFill/>
            <a:miter lim="800000"/>
            <a:headEnd/>
            <a:tailEnd/>
          </a:ln>
        </p:spPr>
        <p:txBody>
          <a:bodyPr>
            <a:spAutoFit/>
          </a:bodyPr>
          <a:lstStyle/>
          <a:p>
            <a:pPr fontAlgn="base">
              <a:lnSpc>
                <a:spcPct val="120000"/>
              </a:lnSpc>
              <a:spcBef>
                <a:spcPct val="0"/>
              </a:spcBef>
              <a:spcAft>
                <a:spcPct val="0"/>
              </a:spcAft>
            </a:pPr>
            <a:r>
              <a:rPr lang="en-US">
                <a:solidFill>
                  <a:srgbClr val="000000"/>
                </a:solidFill>
              </a:rPr>
              <a:t>Tóm tắt:</a:t>
            </a:r>
          </a:p>
          <a:p>
            <a:pPr fontAlgn="base">
              <a:lnSpc>
                <a:spcPct val="120000"/>
              </a:lnSpc>
              <a:spcBef>
                <a:spcPct val="0"/>
              </a:spcBef>
              <a:spcAft>
                <a:spcPct val="0"/>
              </a:spcAft>
            </a:pPr>
            <a:r>
              <a:rPr lang="en-US">
                <a:solidFill>
                  <a:srgbClr val="000000"/>
                </a:solidFill>
              </a:rPr>
              <a:t>s = 15km</a:t>
            </a:r>
          </a:p>
          <a:p>
            <a:pPr fontAlgn="base">
              <a:lnSpc>
                <a:spcPct val="120000"/>
              </a:lnSpc>
              <a:spcBef>
                <a:spcPct val="0"/>
              </a:spcBef>
              <a:spcAft>
                <a:spcPct val="0"/>
              </a:spcAft>
            </a:pPr>
            <a:r>
              <a:rPr lang="en-US">
                <a:solidFill>
                  <a:srgbClr val="000000"/>
                </a:solidFill>
              </a:rPr>
              <a:t>v</a:t>
            </a:r>
            <a:r>
              <a:rPr lang="en-US" baseline="-25000">
                <a:solidFill>
                  <a:srgbClr val="000000"/>
                </a:solidFill>
              </a:rPr>
              <a:t>2</a:t>
            </a:r>
            <a:r>
              <a:rPr lang="en-US">
                <a:solidFill>
                  <a:srgbClr val="000000"/>
                </a:solidFill>
              </a:rPr>
              <a:t> = 40km/h      </a:t>
            </a:r>
          </a:p>
          <a:p>
            <a:pPr fontAlgn="base">
              <a:lnSpc>
                <a:spcPct val="120000"/>
              </a:lnSpc>
              <a:spcBef>
                <a:spcPct val="0"/>
              </a:spcBef>
              <a:spcAft>
                <a:spcPct val="0"/>
              </a:spcAft>
            </a:pPr>
            <a:r>
              <a:rPr lang="en-US">
                <a:solidFill>
                  <a:srgbClr val="000000"/>
                </a:solidFill>
                <a:sym typeface="Symbol" pitchFamily="18" charset="2"/>
              </a:rPr>
              <a:t>v</a:t>
            </a:r>
            <a:r>
              <a:rPr lang="en-US" baseline="-25000">
                <a:solidFill>
                  <a:srgbClr val="000000"/>
                </a:solidFill>
                <a:sym typeface="Symbol" pitchFamily="18" charset="2"/>
              </a:rPr>
              <a:t>1</a:t>
            </a:r>
            <a:r>
              <a:rPr lang="en-US">
                <a:solidFill>
                  <a:srgbClr val="000000"/>
                </a:solidFill>
                <a:sym typeface="Symbol" pitchFamily="18" charset="2"/>
              </a:rPr>
              <a:t> = 25km/h</a:t>
            </a:r>
            <a:endParaRPr lang="en-US" baseline="-25000">
              <a:solidFill>
                <a:srgbClr val="000000"/>
              </a:solidFill>
              <a:sym typeface="Symbol" pitchFamily="18" charset="2"/>
            </a:endParaRPr>
          </a:p>
          <a:p>
            <a:pPr fontAlgn="base">
              <a:lnSpc>
                <a:spcPct val="120000"/>
              </a:lnSpc>
              <a:spcBef>
                <a:spcPct val="0"/>
              </a:spcBef>
              <a:spcAft>
                <a:spcPct val="0"/>
              </a:spcAft>
            </a:pPr>
            <a:r>
              <a:rPr lang="en-US">
                <a:solidFill>
                  <a:srgbClr val="000000"/>
                </a:solidFill>
                <a:sym typeface="Symbol" pitchFamily="18" charset="2"/>
              </a:rPr>
              <a:t>t = ?</a:t>
            </a:r>
          </a:p>
          <a:p>
            <a:pPr fontAlgn="base">
              <a:lnSpc>
                <a:spcPct val="120000"/>
              </a:lnSpc>
              <a:spcBef>
                <a:spcPct val="0"/>
              </a:spcBef>
              <a:spcAft>
                <a:spcPct val="0"/>
              </a:spcAft>
            </a:pPr>
            <a:r>
              <a:rPr lang="en-US">
                <a:solidFill>
                  <a:srgbClr val="000000"/>
                </a:solidFill>
                <a:sym typeface="Symbol" pitchFamily="18" charset="2"/>
              </a:rPr>
              <a:t>s</a:t>
            </a:r>
            <a:r>
              <a:rPr lang="en-US" baseline="-25000">
                <a:solidFill>
                  <a:srgbClr val="000000"/>
                </a:solidFill>
                <a:sym typeface="Symbol" pitchFamily="18" charset="2"/>
              </a:rPr>
              <a:t>1</a:t>
            </a:r>
            <a:r>
              <a:rPr lang="en-US">
                <a:solidFill>
                  <a:srgbClr val="000000"/>
                </a:solidFill>
                <a:sym typeface="Symbol" pitchFamily="18" charset="2"/>
              </a:rPr>
              <a:t> = ?</a:t>
            </a:r>
          </a:p>
        </p:txBody>
      </p:sp>
      <p:grpSp>
        <p:nvGrpSpPr>
          <p:cNvPr id="5" name="Group 59"/>
          <p:cNvGrpSpPr>
            <a:grpSpLocks/>
          </p:cNvGrpSpPr>
          <p:nvPr/>
        </p:nvGrpSpPr>
        <p:grpSpPr bwMode="auto">
          <a:xfrm>
            <a:off x="501650" y="3109913"/>
            <a:ext cx="1438275" cy="2190750"/>
            <a:chOff x="1765300" y="3109913"/>
            <a:chExt cx="1438275" cy="2190750"/>
          </a:xfrm>
        </p:grpSpPr>
        <p:sp>
          <p:nvSpPr>
            <p:cNvPr id="3105" name="Line 37"/>
            <p:cNvSpPr>
              <a:spLocks noChangeShapeType="1"/>
            </p:cNvSpPr>
            <p:nvPr/>
          </p:nvSpPr>
          <p:spPr bwMode="auto">
            <a:xfrm>
              <a:off x="3203575" y="3109913"/>
              <a:ext cx="0" cy="2190750"/>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3106" name="Line 38"/>
            <p:cNvSpPr>
              <a:spLocks noChangeShapeType="1"/>
            </p:cNvSpPr>
            <p:nvPr/>
          </p:nvSpPr>
          <p:spPr bwMode="auto">
            <a:xfrm>
              <a:off x="1765300" y="4429132"/>
              <a:ext cx="1438275" cy="0"/>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grpSp>
      <p:sp>
        <p:nvSpPr>
          <p:cNvPr id="15400" name="Rectangle 40"/>
          <p:cNvSpPr>
            <a:spLocks noChangeArrowheads="1"/>
          </p:cNvSpPr>
          <p:nvPr/>
        </p:nvSpPr>
        <p:spPr bwMode="auto">
          <a:xfrm>
            <a:off x="3696834" y="1478644"/>
            <a:ext cx="1501775" cy="366712"/>
          </a:xfrm>
          <a:prstGeom prst="rect">
            <a:avLst/>
          </a:prstGeom>
          <a:noFill/>
          <a:ln w="9525">
            <a:noFill/>
            <a:miter lim="800000"/>
            <a:headEnd/>
            <a:tailEnd/>
          </a:ln>
        </p:spPr>
        <p:txBody>
          <a:bodyPr wrap="none">
            <a:spAutoFit/>
          </a:bodyPr>
          <a:lstStyle/>
          <a:p>
            <a:pPr fontAlgn="base">
              <a:spcBef>
                <a:spcPct val="0"/>
              </a:spcBef>
              <a:spcAft>
                <a:spcPct val="0"/>
              </a:spcAft>
            </a:pPr>
            <a:r>
              <a:rPr lang="en-US" b="1" u="sng" dirty="0" err="1">
                <a:solidFill>
                  <a:srgbClr val="000000"/>
                </a:solidFill>
              </a:rPr>
              <a:t>Hướng</a:t>
            </a:r>
            <a:r>
              <a:rPr lang="en-US" b="1" u="sng" dirty="0">
                <a:solidFill>
                  <a:srgbClr val="000000"/>
                </a:solidFill>
              </a:rPr>
              <a:t> </a:t>
            </a:r>
            <a:r>
              <a:rPr lang="en-US" b="1" u="sng" dirty="0" err="1">
                <a:solidFill>
                  <a:srgbClr val="000000"/>
                </a:solidFill>
              </a:rPr>
              <a:t>dẫn</a:t>
            </a:r>
            <a:r>
              <a:rPr lang="en-US" b="1" u="sng" dirty="0">
                <a:solidFill>
                  <a:srgbClr val="000000"/>
                </a:solidFill>
              </a:rPr>
              <a:t>:</a:t>
            </a:r>
          </a:p>
        </p:txBody>
      </p:sp>
      <p:sp>
        <p:nvSpPr>
          <p:cNvPr id="15402" name="Text Box 42"/>
          <p:cNvSpPr txBox="1">
            <a:spLocks noChangeArrowheads="1"/>
          </p:cNvSpPr>
          <p:nvPr/>
        </p:nvSpPr>
        <p:spPr bwMode="auto">
          <a:xfrm>
            <a:off x="3884613" y="2073275"/>
            <a:ext cx="434975" cy="366713"/>
          </a:xfrm>
          <a:prstGeom prst="rect">
            <a:avLst/>
          </a:prstGeom>
          <a:noFill/>
          <a:ln w="9525">
            <a:noFill/>
            <a:miter lim="800000"/>
            <a:headEnd/>
            <a:tailEnd/>
          </a:ln>
        </p:spPr>
        <p:txBody>
          <a:bodyPr>
            <a:spAutoFit/>
          </a:bodyPr>
          <a:lstStyle/>
          <a:p>
            <a:pPr fontAlgn="base">
              <a:spcBef>
                <a:spcPct val="50000"/>
              </a:spcBef>
              <a:spcAft>
                <a:spcPct val="0"/>
              </a:spcAft>
            </a:pPr>
            <a:r>
              <a:rPr lang="en-US">
                <a:solidFill>
                  <a:srgbClr val="000000"/>
                </a:solidFill>
              </a:rPr>
              <a:t>s</a:t>
            </a:r>
          </a:p>
        </p:txBody>
      </p:sp>
      <p:grpSp>
        <p:nvGrpSpPr>
          <p:cNvPr id="6" name="Group 45"/>
          <p:cNvGrpSpPr>
            <a:grpSpLocks/>
          </p:cNvGrpSpPr>
          <p:nvPr/>
        </p:nvGrpSpPr>
        <p:grpSpPr bwMode="auto">
          <a:xfrm>
            <a:off x="4532313" y="1844675"/>
            <a:ext cx="720725" cy="366713"/>
            <a:chOff x="6010" y="1203"/>
            <a:chExt cx="454" cy="231"/>
          </a:xfrm>
        </p:grpSpPr>
        <p:sp>
          <p:nvSpPr>
            <p:cNvPr id="3103" name="Text Box 44"/>
            <p:cNvSpPr txBox="1">
              <a:spLocks noChangeArrowheads="1"/>
            </p:cNvSpPr>
            <p:nvPr/>
          </p:nvSpPr>
          <p:spPr bwMode="auto">
            <a:xfrm>
              <a:off x="6010" y="1203"/>
              <a:ext cx="454" cy="231"/>
            </a:xfrm>
            <a:prstGeom prst="rect">
              <a:avLst/>
            </a:prstGeom>
            <a:noFill/>
            <a:ln w="9525">
              <a:noFill/>
              <a:miter lim="800000"/>
              <a:headEnd/>
              <a:tailEnd/>
            </a:ln>
          </p:spPr>
          <p:txBody>
            <a:bodyPr>
              <a:spAutoFit/>
            </a:bodyPr>
            <a:lstStyle/>
            <a:p>
              <a:pPr fontAlgn="base">
                <a:spcBef>
                  <a:spcPct val="50000"/>
                </a:spcBef>
                <a:spcAft>
                  <a:spcPct val="0"/>
                </a:spcAft>
              </a:pPr>
              <a:r>
                <a:rPr lang="en-US">
                  <a:solidFill>
                    <a:srgbClr val="000000"/>
                  </a:solidFill>
                </a:rPr>
                <a:t>v</a:t>
              </a:r>
              <a:r>
                <a:rPr lang="en-US" baseline="-25000">
                  <a:solidFill>
                    <a:srgbClr val="000000"/>
                  </a:solidFill>
                </a:rPr>
                <a:t>2</a:t>
              </a:r>
              <a:r>
                <a:rPr lang="en-US">
                  <a:solidFill>
                    <a:srgbClr val="000000"/>
                  </a:solidFill>
                </a:rPr>
                <a:t>, t</a:t>
              </a:r>
            </a:p>
          </p:txBody>
        </p:sp>
        <p:sp>
          <p:nvSpPr>
            <p:cNvPr id="3104" name="Line 43"/>
            <p:cNvSpPr>
              <a:spLocks noChangeShapeType="1"/>
            </p:cNvSpPr>
            <p:nvPr/>
          </p:nvSpPr>
          <p:spPr bwMode="auto">
            <a:xfrm>
              <a:off x="6055" y="1434"/>
              <a:ext cx="318" cy="0"/>
            </a:xfrm>
            <a:prstGeom prst="line">
              <a:avLst/>
            </a:prstGeom>
            <a:noFill/>
            <a:ln w="9525">
              <a:solidFill>
                <a:schemeClr val="tx1"/>
              </a:solidFill>
              <a:round/>
              <a:headEnd type="oval" w="med" len="med"/>
              <a:tailEnd type="triangle" w="med" len="med"/>
            </a:ln>
          </p:spPr>
          <p:txBody>
            <a:bodyPr/>
            <a:lstStyle/>
            <a:p>
              <a:pPr fontAlgn="base">
                <a:spcBef>
                  <a:spcPct val="0"/>
                </a:spcBef>
                <a:spcAft>
                  <a:spcPct val="0"/>
                </a:spcAft>
              </a:pPr>
              <a:endParaRPr lang="en-US">
                <a:solidFill>
                  <a:srgbClr val="000000"/>
                </a:solidFill>
              </a:endParaRPr>
            </a:p>
          </p:txBody>
        </p:sp>
      </p:grpSp>
      <p:grpSp>
        <p:nvGrpSpPr>
          <p:cNvPr id="7" name="Group 46"/>
          <p:cNvGrpSpPr>
            <a:grpSpLocks/>
          </p:cNvGrpSpPr>
          <p:nvPr/>
        </p:nvGrpSpPr>
        <p:grpSpPr bwMode="auto">
          <a:xfrm>
            <a:off x="3163888" y="1844675"/>
            <a:ext cx="720725" cy="366713"/>
            <a:chOff x="6010" y="1203"/>
            <a:chExt cx="454" cy="231"/>
          </a:xfrm>
        </p:grpSpPr>
        <p:sp>
          <p:nvSpPr>
            <p:cNvPr id="3101" name="Text Box 47"/>
            <p:cNvSpPr txBox="1">
              <a:spLocks noChangeArrowheads="1"/>
            </p:cNvSpPr>
            <p:nvPr/>
          </p:nvSpPr>
          <p:spPr bwMode="auto">
            <a:xfrm>
              <a:off x="6010" y="1203"/>
              <a:ext cx="454" cy="231"/>
            </a:xfrm>
            <a:prstGeom prst="rect">
              <a:avLst/>
            </a:prstGeom>
            <a:noFill/>
            <a:ln w="9525">
              <a:noFill/>
              <a:miter lim="800000"/>
              <a:headEnd/>
              <a:tailEnd/>
            </a:ln>
          </p:spPr>
          <p:txBody>
            <a:bodyPr>
              <a:spAutoFit/>
            </a:bodyPr>
            <a:lstStyle/>
            <a:p>
              <a:pPr fontAlgn="base">
                <a:spcBef>
                  <a:spcPct val="50000"/>
                </a:spcBef>
                <a:spcAft>
                  <a:spcPct val="0"/>
                </a:spcAft>
              </a:pPr>
              <a:r>
                <a:rPr lang="en-US">
                  <a:solidFill>
                    <a:srgbClr val="000000"/>
                  </a:solidFill>
                </a:rPr>
                <a:t>v</a:t>
              </a:r>
              <a:r>
                <a:rPr lang="en-US" baseline="-25000">
                  <a:solidFill>
                    <a:srgbClr val="000000"/>
                  </a:solidFill>
                </a:rPr>
                <a:t>1</a:t>
              </a:r>
              <a:r>
                <a:rPr lang="en-US">
                  <a:solidFill>
                    <a:srgbClr val="000000"/>
                  </a:solidFill>
                </a:rPr>
                <a:t>, t</a:t>
              </a:r>
            </a:p>
          </p:txBody>
        </p:sp>
        <p:sp>
          <p:nvSpPr>
            <p:cNvPr id="3102" name="Line 48"/>
            <p:cNvSpPr>
              <a:spLocks noChangeShapeType="1"/>
            </p:cNvSpPr>
            <p:nvPr/>
          </p:nvSpPr>
          <p:spPr bwMode="auto">
            <a:xfrm>
              <a:off x="6055" y="1434"/>
              <a:ext cx="318" cy="0"/>
            </a:xfrm>
            <a:prstGeom prst="line">
              <a:avLst/>
            </a:prstGeom>
            <a:noFill/>
            <a:ln w="9525">
              <a:solidFill>
                <a:schemeClr val="tx1"/>
              </a:solidFill>
              <a:round/>
              <a:headEnd type="oval" w="med" len="med"/>
              <a:tailEnd type="triangle" w="med" len="med"/>
            </a:ln>
          </p:spPr>
          <p:txBody>
            <a:bodyPr/>
            <a:lstStyle/>
            <a:p>
              <a:pPr fontAlgn="base">
                <a:spcBef>
                  <a:spcPct val="0"/>
                </a:spcBef>
                <a:spcAft>
                  <a:spcPct val="0"/>
                </a:spcAft>
              </a:pPr>
              <a:endParaRPr lang="en-US">
                <a:solidFill>
                  <a:srgbClr val="000000"/>
                </a:solidFill>
              </a:endParaRPr>
            </a:p>
          </p:txBody>
        </p:sp>
      </p:grpSp>
      <p:sp>
        <p:nvSpPr>
          <p:cNvPr id="15415" name="Text Box 55"/>
          <p:cNvSpPr txBox="1">
            <a:spLocks noChangeArrowheads="1"/>
          </p:cNvSpPr>
          <p:nvPr/>
        </p:nvSpPr>
        <p:spPr bwMode="auto">
          <a:xfrm>
            <a:off x="2300288" y="3500438"/>
            <a:ext cx="5184775" cy="366712"/>
          </a:xfrm>
          <a:prstGeom prst="rect">
            <a:avLst/>
          </a:prstGeom>
          <a:noFill/>
          <a:ln w="9525">
            <a:noFill/>
            <a:miter lim="800000"/>
            <a:headEnd/>
            <a:tailEnd/>
          </a:ln>
        </p:spPr>
        <p:txBody>
          <a:bodyPr>
            <a:spAutoFit/>
          </a:bodyPr>
          <a:lstStyle/>
          <a:p>
            <a:pPr fontAlgn="base">
              <a:spcBef>
                <a:spcPct val="0"/>
              </a:spcBef>
              <a:spcAft>
                <a:spcPct val="0"/>
              </a:spcAft>
            </a:pPr>
            <a:r>
              <a:rPr lang="en-US">
                <a:solidFill>
                  <a:srgbClr val="000000"/>
                </a:solidFill>
              </a:rPr>
              <a:t>Giả sử hai xe gặp nhau tại điểm C ta có:</a:t>
            </a:r>
          </a:p>
        </p:txBody>
      </p:sp>
      <p:sp>
        <p:nvSpPr>
          <p:cNvPr id="15419" name="Rectangle 59"/>
          <p:cNvSpPr>
            <a:spLocks noChangeArrowheads="1"/>
          </p:cNvSpPr>
          <p:nvPr/>
        </p:nvSpPr>
        <p:spPr bwMode="auto">
          <a:xfrm>
            <a:off x="2308225" y="4214813"/>
            <a:ext cx="4929188" cy="425450"/>
          </a:xfrm>
          <a:prstGeom prst="rect">
            <a:avLst/>
          </a:prstGeom>
          <a:noFill/>
          <a:ln w="9525">
            <a:noFill/>
            <a:miter lim="800000"/>
            <a:headEnd/>
            <a:tailEnd/>
          </a:ln>
        </p:spPr>
        <p:txBody>
          <a:bodyPr>
            <a:spAutoFit/>
          </a:bodyPr>
          <a:lstStyle/>
          <a:p>
            <a:pPr fontAlgn="base">
              <a:lnSpc>
                <a:spcPct val="120000"/>
              </a:lnSpc>
              <a:spcBef>
                <a:spcPct val="50000"/>
              </a:spcBef>
              <a:spcAft>
                <a:spcPct val="0"/>
              </a:spcAft>
            </a:pPr>
            <a:r>
              <a:rPr lang="en-US">
                <a:solidFill>
                  <a:srgbClr val="000000"/>
                </a:solidFill>
                <a:sym typeface="Symbol" pitchFamily="18" charset="2"/>
              </a:rPr>
              <a:t> v</a:t>
            </a:r>
            <a:r>
              <a:rPr lang="en-US" baseline="-25000">
                <a:solidFill>
                  <a:srgbClr val="000000"/>
                </a:solidFill>
                <a:sym typeface="Symbol" pitchFamily="18" charset="2"/>
              </a:rPr>
              <a:t>1</a:t>
            </a:r>
            <a:r>
              <a:rPr lang="en-US">
                <a:solidFill>
                  <a:srgbClr val="000000"/>
                </a:solidFill>
                <a:sym typeface="Symbol" pitchFamily="18" charset="2"/>
              </a:rPr>
              <a:t>t – v</a:t>
            </a:r>
            <a:r>
              <a:rPr lang="en-US" baseline="-25000">
                <a:solidFill>
                  <a:srgbClr val="000000"/>
                </a:solidFill>
                <a:sym typeface="Symbol" pitchFamily="18" charset="2"/>
              </a:rPr>
              <a:t>2</a:t>
            </a:r>
            <a:r>
              <a:rPr lang="en-US">
                <a:solidFill>
                  <a:srgbClr val="000000"/>
                </a:solidFill>
                <a:sym typeface="Symbol" pitchFamily="18" charset="2"/>
              </a:rPr>
              <a:t>t = s  (v</a:t>
            </a:r>
            <a:r>
              <a:rPr lang="en-US" baseline="-25000">
                <a:solidFill>
                  <a:srgbClr val="000000"/>
                </a:solidFill>
                <a:sym typeface="Symbol" pitchFamily="18" charset="2"/>
              </a:rPr>
              <a:t>1</a:t>
            </a:r>
            <a:r>
              <a:rPr lang="en-US">
                <a:solidFill>
                  <a:srgbClr val="000000"/>
                </a:solidFill>
                <a:sym typeface="Symbol" pitchFamily="18" charset="2"/>
              </a:rPr>
              <a:t> – v</a:t>
            </a:r>
            <a:r>
              <a:rPr lang="en-US" baseline="-25000">
                <a:solidFill>
                  <a:srgbClr val="000000"/>
                </a:solidFill>
                <a:sym typeface="Symbol" pitchFamily="18" charset="2"/>
              </a:rPr>
              <a:t>2</a:t>
            </a:r>
            <a:r>
              <a:rPr lang="en-US">
                <a:solidFill>
                  <a:srgbClr val="000000"/>
                </a:solidFill>
                <a:sym typeface="Symbol" pitchFamily="18" charset="2"/>
              </a:rPr>
              <a:t>)t = s (1)</a:t>
            </a:r>
          </a:p>
        </p:txBody>
      </p:sp>
      <p:sp>
        <p:nvSpPr>
          <p:cNvPr id="15420" name="Rectangle 60"/>
          <p:cNvSpPr>
            <a:spLocks noChangeArrowheads="1"/>
          </p:cNvSpPr>
          <p:nvPr/>
        </p:nvSpPr>
        <p:spPr bwMode="auto">
          <a:xfrm>
            <a:off x="3813175" y="3789363"/>
            <a:ext cx="1657350" cy="422275"/>
          </a:xfrm>
          <a:prstGeom prst="rect">
            <a:avLst/>
          </a:prstGeom>
          <a:noFill/>
          <a:ln w="9525">
            <a:noFill/>
            <a:miter lim="800000"/>
            <a:headEnd/>
            <a:tailEnd/>
          </a:ln>
        </p:spPr>
        <p:txBody>
          <a:bodyPr>
            <a:spAutoFit/>
          </a:bodyPr>
          <a:lstStyle/>
          <a:p>
            <a:pPr fontAlgn="base">
              <a:lnSpc>
                <a:spcPct val="120000"/>
              </a:lnSpc>
              <a:spcBef>
                <a:spcPct val="50000"/>
              </a:spcBef>
              <a:spcAft>
                <a:spcPct val="0"/>
              </a:spcAft>
            </a:pPr>
            <a:r>
              <a:rPr lang="en-US">
                <a:solidFill>
                  <a:srgbClr val="000000"/>
                </a:solidFill>
              </a:rPr>
              <a:t>hay s = s</a:t>
            </a:r>
            <a:r>
              <a:rPr lang="en-US" baseline="-25000">
                <a:solidFill>
                  <a:srgbClr val="000000"/>
                </a:solidFill>
              </a:rPr>
              <a:t>1</a:t>
            </a:r>
            <a:r>
              <a:rPr lang="en-US">
                <a:solidFill>
                  <a:srgbClr val="000000"/>
                </a:solidFill>
              </a:rPr>
              <a:t> - s</a:t>
            </a:r>
            <a:r>
              <a:rPr lang="en-US" baseline="-25000">
                <a:solidFill>
                  <a:srgbClr val="000000"/>
                </a:solidFill>
              </a:rPr>
              <a:t>2</a:t>
            </a:r>
            <a:endParaRPr lang="en-US">
              <a:solidFill>
                <a:srgbClr val="000000"/>
              </a:solidFill>
              <a:sym typeface="Symbol" pitchFamily="18" charset="2"/>
            </a:endParaRPr>
          </a:p>
        </p:txBody>
      </p:sp>
      <p:sp>
        <p:nvSpPr>
          <p:cNvPr id="15426" name="Rectangle 66"/>
          <p:cNvSpPr>
            <a:spLocks noChangeArrowheads="1"/>
          </p:cNvSpPr>
          <p:nvPr/>
        </p:nvSpPr>
        <p:spPr bwMode="auto">
          <a:xfrm>
            <a:off x="3524250" y="3141663"/>
            <a:ext cx="9334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u="sng">
                <a:solidFill>
                  <a:srgbClr val="000000"/>
                </a:solidFill>
              </a:rPr>
              <a:t>Bài giải</a:t>
            </a:r>
          </a:p>
        </p:txBody>
      </p:sp>
      <p:sp>
        <p:nvSpPr>
          <p:cNvPr id="15428" name="Rectangle 68"/>
          <p:cNvSpPr>
            <a:spLocks noChangeArrowheads="1"/>
          </p:cNvSpPr>
          <p:nvPr/>
        </p:nvSpPr>
        <p:spPr bwMode="auto">
          <a:xfrm>
            <a:off x="1939925" y="3068638"/>
            <a:ext cx="5761038" cy="36004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15429" name="Rectangle 69"/>
          <p:cNvSpPr>
            <a:spLocks noChangeArrowheads="1"/>
          </p:cNvSpPr>
          <p:nvPr/>
        </p:nvSpPr>
        <p:spPr bwMode="auto">
          <a:xfrm>
            <a:off x="2012950" y="5643563"/>
            <a:ext cx="5724525" cy="947737"/>
          </a:xfrm>
          <a:prstGeom prst="rect">
            <a:avLst/>
          </a:prstGeom>
          <a:noFill/>
          <a:ln w="9525">
            <a:noFill/>
            <a:miter lim="800000"/>
            <a:headEnd/>
            <a:tailEnd/>
          </a:ln>
        </p:spPr>
        <p:txBody>
          <a:bodyPr>
            <a:spAutoFit/>
          </a:bodyPr>
          <a:lstStyle/>
          <a:p>
            <a:pPr fontAlgn="base">
              <a:lnSpc>
                <a:spcPct val="120000"/>
              </a:lnSpc>
              <a:spcBef>
                <a:spcPct val="50000"/>
              </a:spcBef>
              <a:spcAft>
                <a:spcPct val="0"/>
              </a:spcAft>
            </a:pPr>
            <a:r>
              <a:rPr lang="en-US">
                <a:solidFill>
                  <a:srgbClr val="000000"/>
                </a:solidFill>
                <a:sym typeface="Symbol" pitchFamily="18" charset="2"/>
              </a:rPr>
              <a:t>Vị trí hai xe gặp nhau cách A một khoảng: </a:t>
            </a:r>
          </a:p>
          <a:p>
            <a:pPr fontAlgn="base">
              <a:lnSpc>
                <a:spcPct val="120000"/>
              </a:lnSpc>
              <a:spcBef>
                <a:spcPct val="50000"/>
              </a:spcBef>
              <a:spcAft>
                <a:spcPct val="0"/>
              </a:spcAft>
            </a:pPr>
            <a:r>
              <a:rPr lang="en-US" sz="2000" b="1">
                <a:solidFill>
                  <a:srgbClr val="000000"/>
                </a:solidFill>
                <a:sym typeface="Symbol" pitchFamily="18" charset="2"/>
              </a:rPr>
              <a:t>s</a:t>
            </a:r>
            <a:r>
              <a:rPr lang="en-US" sz="2000" b="1" baseline="-25000">
                <a:solidFill>
                  <a:srgbClr val="000000"/>
                </a:solidFill>
                <a:sym typeface="Symbol" pitchFamily="18" charset="2"/>
              </a:rPr>
              <a:t>1</a:t>
            </a:r>
            <a:r>
              <a:rPr lang="en-US" sz="2000" b="1">
                <a:solidFill>
                  <a:srgbClr val="000000"/>
                </a:solidFill>
                <a:sym typeface="Symbol" pitchFamily="18" charset="2"/>
              </a:rPr>
              <a:t> = v</a:t>
            </a:r>
            <a:r>
              <a:rPr lang="en-US" sz="2000" b="1" baseline="-25000">
                <a:solidFill>
                  <a:srgbClr val="000000"/>
                </a:solidFill>
                <a:sym typeface="Symbol" pitchFamily="18" charset="2"/>
              </a:rPr>
              <a:t>1</a:t>
            </a:r>
            <a:r>
              <a:rPr lang="en-US" sz="2000" b="1">
                <a:solidFill>
                  <a:srgbClr val="000000"/>
                </a:solidFill>
                <a:sym typeface="Symbol" pitchFamily="18" charset="2"/>
              </a:rPr>
              <a:t>.t = 40.1 = 40 (km)</a:t>
            </a:r>
          </a:p>
        </p:txBody>
      </p:sp>
      <p:graphicFrame>
        <p:nvGraphicFramePr>
          <p:cNvPr id="63" name="Object 7"/>
          <p:cNvGraphicFramePr>
            <a:graphicFrameLocks noChangeAspect="1"/>
          </p:cNvGraphicFramePr>
          <p:nvPr>
            <p:extLst>
              <p:ext uri="{D42A27DB-BD31-4B8C-83A1-F6EECF244321}">
                <p14:modId xmlns:p14="http://schemas.microsoft.com/office/powerpoint/2010/main" val="1766876907"/>
              </p:ext>
            </p:extLst>
          </p:nvPr>
        </p:nvGraphicFramePr>
        <p:xfrm>
          <a:off x="2552700" y="4786313"/>
          <a:ext cx="2827338" cy="696912"/>
        </p:xfrm>
        <a:graphic>
          <a:graphicData uri="http://schemas.openxmlformats.org/presentationml/2006/ole">
            <mc:AlternateContent xmlns:mc="http://schemas.openxmlformats.org/markup-compatibility/2006">
              <mc:Choice xmlns:v="urn:schemas-microsoft-com:vml" Requires="v">
                <p:oleObj spid="_x0000_s8200" name="Equation" r:id="rId3" imgW="1752600" imgH="431800" progId="Equation.3">
                  <p:embed/>
                </p:oleObj>
              </mc:Choice>
              <mc:Fallback>
                <p:oleObj name="Equation" r:id="rId3" imgW="1752600" imgH="4318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2700" y="4786313"/>
                        <a:ext cx="2827338" cy="696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 name="Rectangle 63"/>
          <p:cNvSpPr>
            <a:spLocks noChangeArrowheads="1"/>
          </p:cNvSpPr>
          <p:nvPr/>
        </p:nvSpPr>
        <p:spPr bwMode="auto">
          <a:xfrm>
            <a:off x="2236788" y="4929188"/>
            <a:ext cx="412750" cy="369887"/>
          </a:xfrm>
          <a:prstGeom prst="rect">
            <a:avLst/>
          </a:prstGeom>
          <a:noFill/>
          <a:ln w="9525">
            <a:noFill/>
            <a:miter lim="800000"/>
            <a:headEnd/>
            <a:tailEnd/>
          </a:ln>
        </p:spPr>
        <p:txBody>
          <a:bodyPr wrap="none">
            <a:spAutoFit/>
          </a:bodyPr>
          <a:lstStyle/>
          <a:p>
            <a:pPr fontAlgn="base">
              <a:spcBef>
                <a:spcPct val="0"/>
              </a:spcBef>
              <a:spcAft>
                <a:spcPct val="0"/>
              </a:spcAft>
            </a:pPr>
            <a:r>
              <a:rPr lang="en-US">
                <a:solidFill>
                  <a:srgbClr val="000000"/>
                </a:solidFill>
                <a:sym typeface="Symbol" pitchFamily="18" charset="2"/>
              </a:rPr>
              <a:t></a:t>
            </a:r>
            <a:endParaRPr lang="en-US">
              <a:solidFill>
                <a:srgbClr val="000000"/>
              </a:solidFill>
            </a:endParaRPr>
          </a:p>
        </p:txBody>
      </p:sp>
    </p:spTree>
    <p:extLst>
      <p:ext uri="{BB962C8B-B14F-4D97-AF65-F5344CB8AC3E}">
        <p14:creationId xmlns:p14="http://schemas.microsoft.com/office/powerpoint/2010/main" val="415718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7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40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3" presetClass="entr" presetSubtype="10" fill="hold" grpId="0" nodeType="withEffect">
                                  <p:stCondLst>
                                    <p:cond delay="0"/>
                                  </p:stCondLst>
                                  <p:childTnLst>
                                    <p:set>
                                      <p:cBhvr>
                                        <p:cTn id="26" dur="1" fill="hold">
                                          <p:stCondLst>
                                            <p:cond delay="0"/>
                                          </p:stCondLst>
                                        </p:cTn>
                                        <p:tgtEl>
                                          <p:spTgt spid="15386"/>
                                        </p:tgtEl>
                                        <p:attrNameLst>
                                          <p:attrName>style.visibility</p:attrName>
                                        </p:attrNameLst>
                                      </p:cBhvr>
                                      <p:to>
                                        <p:strVal val="visible"/>
                                      </p:to>
                                    </p:set>
                                    <p:animEffect transition="in" filter="blinds(horizontal)">
                                      <p:cBhvr>
                                        <p:cTn id="27" dur="500"/>
                                        <p:tgtEl>
                                          <p:spTgt spid="1538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5389"/>
                                        </p:tgtEl>
                                        <p:attrNameLst>
                                          <p:attrName>style.visibility</p:attrName>
                                        </p:attrNameLst>
                                      </p:cBhvr>
                                      <p:to>
                                        <p:strVal val="visible"/>
                                      </p:to>
                                    </p:set>
                                    <p:animEffect transition="in" filter="blinds(horizontal)">
                                      <p:cBhvr>
                                        <p:cTn id="30" dur="500"/>
                                        <p:tgtEl>
                                          <p:spTgt spid="15389"/>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5387"/>
                                        </p:tgtEl>
                                        <p:attrNameLst>
                                          <p:attrName>style.visibility</p:attrName>
                                        </p:attrNameLst>
                                      </p:cBhvr>
                                      <p:to>
                                        <p:strVal val="visible"/>
                                      </p:to>
                                    </p:set>
                                    <p:animEffect transition="in" filter="blinds(horizontal)">
                                      <p:cBhvr>
                                        <p:cTn id="33" dur="500"/>
                                        <p:tgtEl>
                                          <p:spTgt spid="15387"/>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5388"/>
                                        </p:tgtEl>
                                        <p:attrNameLst>
                                          <p:attrName>style.visibility</p:attrName>
                                        </p:attrNameLst>
                                      </p:cBhvr>
                                      <p:to>
                                        <p:strVal val="visible"/>
                                      </p:to>
                                    </p:set>
                                    <p:animEffect transition="in" filter="blinds(horizontal)">
                                      <p:cBhvr>
                                        <p:cTn id="36" dur="500"/>
                                        <p:tgtEl>
                                          <p:spTgt spid="15388"/>
                                        </p:tgtEl>
                                      </p:cBhvr>
                                    </p:animEffect>
                                  </p:childTnLst>
                                </p:cTn>
                              </p:par>
                              <p:par>
                                <p:cTn id="37" presetID="1" presetClass="entr" presetSubtype="0" fill="hold" nodeType="with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395">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395">
                                            <p:txEl>
                                              <p:pRg st="1" end="1"/>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5395">
                                            <p:txEl>
                                              <p:pRg st="2" end="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395">
                                            <p:txEl>
                                              <p:pRg st="3" end="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395">
                                            <p:txEl>
                                              <p:pRg st="4" end="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5395">
                                            <p:txEl>
                                              <p:pRg st="5" end="5"/>
                                            </p:txEl>
                                          </p:spTgt>
                                        </p:tgtEl>
                                        <p:attrNameLst>
                                          <p:attrName>style.visibility</p:attrName>
                                        </p:attrNameLst>
                                      </p:cBhvr>
                                      <p:to>
                                        <p:strVal val="visible"/>
                                      </p:to>
                                    </p:set>
                                  </p:childTnLst>
                                </p:cTn>
                              </p:par>
                              <p:par>
                                <p:cTn id="53" presetID="3" presetClass="entr" presetSubtype="10" fill="hold"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blinds(horizontal)">
                                      <p:cBhvr>
                                        <p:cTn id="55" dur="500"/>
                                        <p:tgtEl>
                                          <p:spTgt spid="5"/>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15428"/>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5426"/>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541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5366"/>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5420"/>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5419"/>
                                        </p:tgtEl>
                                        <p:attrNameLst>
                                          <p:attrName>style.visibility</p:attrName>
                                        </p:attrNameLst>
                                      </p:cBhvr>
                                      <p:to>
                                        <p:strVal val="visible"/>
                                      </p:to>
                                    </p:set>
                                  </p:childTnLst>
                                </p:cTn>
                              </p:par>
                              <p:par>
                                <p:cTn id="70" presetID="3" presetClass="entr" presetSubtype="10" fill="hold" grpId="0" nodeType="with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blinds(horizontal)">
                                      <p:cBhvr>
                                        <p:cTn id="72" dur="500"/>
                                        <p:tgtEl>
                                          <p:spTgt spid="64"/>
                                        </p:tgtEl>
                                      </p:cBhvr>
                                    </p:animEffect>
                                  </p:childTnLst>
                                </p:cTn>
                              </p:par>
                              <p:par>
                                <p:cTn id="73" presetID="3" presetClass="entr" presetSubtype="10" fill="hold" nodeType="with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blinds(horizontal)">
                                      <p:cBhvr>
                                        <p:cTn id="75" dur="500"/>
                                        <p:tgtEl>
                                          <p:spTgt spid="63"/>
                                        </p:tgtEl>
                                      </p:cBhvr>
                                    </p:animEffect>
                                  </p:childTnLst>
                                </p:cTn>
                              </p:par>
                              <p:par>
                                <p:cTn id="76" presetID="1" presetClass="entr" presetSubtype="0" fill="hold" grpId="0" nodeType="withEffect">
                                  <p:stCondLst>
                                    <p:cond delay="0"/>
                                  </p:stCondLst>
                                  <p:childTnLst>
                                    <p:set>
                                      <p:cBhvr>
                                        <p:cTn id="77" dur="1" fill="hold">
                                          <p:stCondLst>
                                            <p:cond delay="0"/>
                                          </p:stCondLst>
                                        </p:cTn>
                                        <p:tgtEl>
                                          <p:spTgt spid="15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15375" grpId="0" animBg="1"/>
      <p:bldP spid="15385" grpId="0" animBg="1"/>
      <p:bldP spid="15386" grpId="0" animBg="1"/>
      <p:bldP spid="15387" grpId="0" animBg="1"/>
      <p:bldP spid="15388" grpId="0"/>
      <p:bldP spid="15389" grpId="0"/>
      <p:bldP spid="15400" grpId="0"/>
      <p:bldP spid="15402" grpId="0"/>
      <p:bldP spid="15415" grpId="0"/>
      <p:bldP spid="15419" grpId="0"/>
      <p:bldP spid="15420" grpId="0"/>
      <p:bldP spid="15426" grpId="0"/>
      <p:bldP spid="15428" grpId="0" animBg="1"/>
      <p:bldP spid="15429" grpId="0"/>
      <p:bldP spid="6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5416550" y="3213100"/>
            <a:ext cx="2555875" cy="781050"/>
          </a:xfrm>
          <a:prstGeom prst="rect">
            <a:avLst/>
          </a:prstGeom>
          <a:noFill/>
          <a:ln w="28575">
            <a:solidFill>
              <a:srgbClr val="003300"/>
            </a:solidFill>
            <a:miter lim="800000"/>
            <a:headEnd/>
            <a:tailEnd/>
          </a:ln>
        </p:spPr>
        <p:txBody>
          <a:bodyPr>
            <a:spAutoFit/>
          </a:bodyPr>
          <a:lstStyle/>
          <a:p>
            <a:pPr algn="just" fontAlgn="base">
              <a:lnSpc>
                <a:spcPct val="120000"/>
              </a:lnSpc>
              <a:spcBef>
                <a:spcPct val="0"/>
              </a:spcBef>
              <a:spcAft>
                <a:spcPct val="0"/>
              </a:spcAft>
            </a:pPr>
            <a:r>
              <a:rPr lang="en-US">
                <a:solidFill>
                  <a:srgbClr val="FF0000"/>
                </a:solidFill>
              </a:rPr>
              <a:t>- Em hãy so sánh vận tốc v</a:t>
            </a:r>
            <a:r>
              <a:rPr lang="en-US" baseline="-25000">
                <a:solidFill>
                  <a:srgbClr val="FF0000"/>
                </a:solidFill>
              </a:rPr>
              <a:t>1</a:t>
            </a:r>
            <a:r>
              <a:rPr lang="en-US">
                <a:solidFill>
                  <a:srgbClr val="FF0000"/>
                </a:solidFill>
              </a:rPr>
              <a:t> và v</a:t>
            </a:r>
            <a:r>
              <a:rPr lang="en-US" baseline="-25000">
                <a:solidFill>
                  <a:srgbClr val="FF0000"/>
                </a:solidFill>
              </a:rPr>
              <a:t>2</a:t>
            </a:r>
            <a:r>
              <a:rPr lang="en-US">
                <a:solidFill>
                  <a:srgbClr val="FF0000"/>
                </a:solidFill>
              </a:rPr>
              <a:t>. </a:t>
            </a:r>
          </a:p>
        </p:txBody>
      </p:sp>
      <p:sp>
        <p:nvSpPr>
          <p:cNvPr id="15366" name="Rectangle 6"/>
          <p:cNvSpPr>
            <a:spLocks noChangeArrowheads="1"/>
          </p:cNvSpPr>
          <p:nvPr/>
        </p:nvSpPr>
        <p:spPr bwMode="auto">
          <a:xfrm>
            <a:off x="2859088" y="3789363"/>
            <a:ext cx="1655762" cy="422275"/>
          </a:xfrm>
          <a:prstGeom prst="rect">
            <a:avLst/>
          </a:prstGeom>
          <a:noFill/>
          <a:ln w="9525">
            <a:noFill/>
            <a:miter lim="800000"/>
            <a:headEnd/>
            <a:tailEnd/>
          </a:ln>
        </p:spPr>
        <p:txBody>
          <a:bodyPr>
            <a:spAutoFit/>
          </a:bodyPr>
          <a:lstStyle/>
          <a:p>
            <a:pPr fontAlgn="base">
              <a:lnSpc>
                <a:spcPct val="120000"/>
              </a:lnSpc>
              <a:spcBef>
                <a:spcPct val="50000"/>
              </a:spcBef>
              <a:spcAft>
                <a:spcPct val="0"/>
              </a:spcAft>
            </a:pPr>
            <a:r>
              <a:rPr lang="en-US">
                <a:solidFill>
                  <a:srgbClr val="000000"/>
                </a:solidFill>
              </a:rPr>
              <a:t>AB = AC - BC</a:t>
            </a:r>
            <a:endParaRPr lang="en-US">
              <a:solidFill>
                <a:srgbClr val="000000"/>
              </a:solidFill>
              <a:sym typeface="Symbol" pitchFamily="18" charset="2"/>
            </a:endParaRPr>
          </a:p>
        </p:txBody>
      </p:sp>
      <p:sp>
        <p:nvSpPr>
          <p:cNvPr id="2058" name="Text Box 8"/>
          <p:cNvSpPr txBox="1">
            <a:spLocks noChangeArrowheads="1"/>
          </p:cNvSpPr>
          <p:nvPr/>
        </p:nvSpPr>
        <p:spPr bwMode="auto">
          <a:xfrm>
            <a:off x="987425" y="44450"/>
            <a:ext cx="7416800" cy="1409700"/>
          </a:xfrm>
          <a:prstGeom prst="rect">
            <a:avLst/>
          </a:prstGeom>
          <a:noFill/>
          <a:ln w="9525">
            <a:noFill/>
            <a:miter lim="800000"/>
            <a:headEnd/>
            <a:tailEnd/>
          </a:ln>
        </p:spPr>
        <p:txBody>
          <a:bodyPr>
            <a:spAutoFit/>
          </a:bodyPr>
          <a:lstStyle/>
          <a:p>
            <a:pPr indent="363538" algn="just" fontAlgn="base">
              <a:lnSpc>
                <a:spcPct val="110000"/>
              </a:lnSpc>
              <a:spcBef>
                <a:spcPct val="0"/>
              </a:spcBef>
              <a:spcAft>
                <a:spcPct val="0"/>
              </a:spcAft>
            </a:pPr>
            <a:r>
              <a:rPr lang="en-US" b="1" u="sng" dirty="0" err="1">
                <a:solidFill>
                  <a:srgbClr val="000000"/>
                </a:solidFill>
              </a:rPr>
              <a:t>Thi</a:t>
            </a:r>
            <a:r>
              <a:rPr lang="en-US" b="1" u="sng" dirty="0">
                <a:solidFill>
                  <a:srgbClr val="000000"/>
                </a:solidFill>
              </a:rPr>
              <a:t>́ dụ </a:t>
            </a:r>
            <a:r>
              <a:rPr lang="en-US" b="1" u="sng" dirty="0" smtClean="0">
                <a:solidFill>
                  <a:srgbClr val="000000"/>
                </a:solidFill>
              </a:rPr>
              <a:t>2:</a:t>
            </a:r>
            <a:r>
              <a:rPr lang="en-US" dirty="0" smtClean="0">
                <a:solidFill>
                  <a:srgbClr val="000000"/>
                </a:solidFill>
              </a:rPr>
              <a:t>  </a:t>
            </a:r>
            <a:r>
              <a:rPr lang="en-US" dirty="0" err="1">
                <a:solidFill>
                  <a:srgbClr val="000000"/>
                </a:solidFill>
              </a:rPr>
              <a:t>Hai</a:t>
            </a:r>
            <a:r>
              <a:rPr lang="en-US" dirty="0">
                <a:solidFill>
                  <a:srgbClr val="000000"/>
                </a:solidFill>
              </a:rPr>
              <a:t> </a:t>
            </a:r>
            <a:r>
              <a:rPr lang="en-US" dirty="0" err="1">
                <a:solidFill>
                  <a:srgbClr val="000000"/>
                </a:solidFill>
              </a:rPr>
              <a:t>vật</a:t>
            </a:r>
            <a:r>
              <a:rPr lang="en-US" dirty="0">
                <a:solidFill>
                  <a:srgbClr val="000000"/>
                </a:solidFill>
              </a:rPr>
              <a:t> A </a:t>
            </a:r>
            <a:r>
              <a:rPr lang="en-US" dirty="0" err="1">
                <a:solidFill>
                  <a:srgbClr val="000000"/>
                </a:solidFill>
              </a:rPr>
              <a:t>va</a:t>
            </a:r>
            <a:r>
              <a:rPr lang="en-US" dirty="0">
                <a:solidFill>
                  <a:srgbClr val="000000"/>
                </a:solidFill>
              </a:rPr>
              <a:t>̀ B </a:t>
            </a:r>
            <a:r>
              <a:rPr lang="en-US" dirty="0" err="1">
                <a:solidFill>
                  <a:srgbClr val="000000"/>
                </a:solidFill>
              </a:rPr>
              <a:t>cách</a:t>
            </a:r>
            <a:r>
              <a:rPr lang="en-US" dirty="0">
                <a:solidFill>
                  <a:srgbClr val="000000"/>
                </a:solidFill>
              </a:rPr>
              <a:t> </a:t>
            </a:r>
            <a:r>
              <a:rPr lang="en-US" dirty="0" err="1">
                <a:solidFill>
                  <a:srgbClr val="000000"/>
                </a:solidFill>
              </a:rPr>
              <a:t>nhau</a:t>
            </a:r>
            <a:r>
              <a:rPr lang="en-US" dirty="0">
                <a:solidFill>
                  <a:srgbClr val="000000"/>
                </a:solidFill>
              </a:rPr>
              <a:t> 1,5km, </a:t>
            </a:r>
            <a:r>
              <a:rPr lang="en-US" dirty="0" err="1">
                <a:solidFill>
                  <a:srgbClr val="000000"/>
                </a:solidFill>
              </a:rPr>
              <a:t>lúc</a:t>
            </a:r>
            <a:r>
              <a:rPr lang="en-US" dirty="0">
                <a:solidFill>
                  <a:srgbClr val="000000"/>
                </a:solidFill>
              </a:rPr>
              <a:t> 8h </a:t>
            </a:r>
            <a:r>
              <a:rPr lang="en-US" dirty="0" err="1">
                <a:solidFill>
                  <a:srgbClr val="000000"/>
                </a:solidFill>
              </a:rPr>
              <a:t>chúng</a:t>
            </a:r>
            <a:r>
              <a:rPr lang="en-US" dirty="0">
                <a:solidFill>
                  <a:srgbClr val="000000"/>
                </a:solidFill>
              </a:rPr>
              <a:t> </a:t>
            </a:r>
            <a:r>
              <a:rPr lang="en-US" dirty="0" err="1">
                <a:solidFill>
                  <a:srgbClr val="000000"/>
                </a:solidFill>
              </a:rPr>
              <a:t>cùng</a:t>
            </a:r>
            <a:r>
              <a:rPr lang="en-US" dirty="0">
                <a:solidFill>
                  <a:srgbClr val="000000"/>
                </a:solidFill>
              </a:rPr>
              <a:t> </a:t>
            </a:r>
            <a:r>
              <a:rPr lang="en-US" dirty="0" err="1">
                <a:solidFill>
                  <a:srgbClr val="000000"/>
                </a:solidFill>
              </a:rPr>
              <a:t>chuyển</a:t>
            </a:r>
            <a:r>
              <a:rPr lang="en-US" dirty="0">
                <a:solidFill>
                  <a:srgbClr val="000000"/>
                </a:solidFill>
              </a:rPr>
              <a:t> </a:t>
            </a:r>
            <a:r>
              <a:rPr lang="en-US" dirty="0" err="1">
                <a:solidFill>
                  <a:srgbClr val="000000"/>
                </a:solidFill>
              </a:rPr>
              <a:t>động</a:t>
            </a:r>
            <a:r>
              <a:rPr lang="en-US" dirty="0">
                <a:solidFill>
                  <a:srgbClr val="000000"/>
                </a:solidFill>
              </a:rPr>
              <a:t> </a:t>
            </a:r>
            <a:r>
              <a:rPr lang="en-US" dirty="0" err="1">
                <a:solidFill>
                  <a:srgbClr val="000000"/>
                </a:solidFill>
              </a:rPr>
              <a:t>theo</a:t>
            </a:r>
            <a:r>
              <a:rPr lang="en-US" dirty="0">
                <a:solidFill>
                  <a:srgbClr val="000000"/>
                </a:solidFill>
              </a:rPr>
              <a:t> </a:t>
            </a:r>
            <a:r>
              <a:rPr lang="en-US" dirty="0" err="1">
                <a:solidFill>
                  <a:srgbClr val="000000"/>
                </a:solidFill>
              </a:rPr>
              <a:t>hướng</a:t>
            </a:r>
            <a:r>
              <a:rPr lang="en-US" dirty="0">
                <a:solidFill>
                  <a:srgbClr val="000000"/>
                </a:solidFill>
              </a:rPr>
              <a:t> </a:t>
            </a:r>
            <a:r>
              <a:rPr lang="en-US" dirty="0" err="1">
                <a:solidFill>
                  <a:srgbClr val="000000"/>
                </a:solidFill>
              </a:rPr>
              <a:t>tư</a:t>
            </a:r>
            <a:r>
              <a:rPr lang="en-US" dirty="0">
                <a:solidFill>
                  <a:srgbClr val="000000"/>
                </a:solidFill>
              </a:rPr>
              <a:t>̀ A </a:t>
            </a:r>
            <a:r>
              <a:rPr lang="en-US" dirty="0" err="1">
                <a:solidFill>
                  <a:srgbClr val="000000"/>
                </a:solidFill>
              </a:rPr>
              <a:t>đến</a:t>
            </a:r>
            <a:r>
              <a:rPr lang="en-US" dirty="0">
                <a:solidFill>
                  <a:srgbClr val="000000"/>
                </a:solidFill>
              </a:rPr>
              <a:t> B, </a:t>
            </a:r>
            <a:r>
              <a:rPr lang="en-US" dirty="0" err="1">
                <a:solidFill>
                  <a:srgbClr val="000000"/>
                </a:solidFill>
              </a:rPr>
              <a:t>sau</a:t>
            </a:r>
            <a:r>
              <a:rPr lang="en-US" dirty="0">
                <a:solidFill>
                  <a:srgbClr val="000000"/>
                </a:solidFill>
              </a:rPr>
              <a:t> 0,6 </a:t>
            </a:r>
            <a:r>
              <a:rPr lang="en-US" dirty="0" err="1">
                <a:solidFill>
                  <a:srgbClr val="000000"/>
                </a:solidFill>
              </a:rPr>
              <a:t>giơ</a:t>
            </a:r>
            <a:r>
              <a:rPr lang="en-US" dirty="0">
                <a:solidFill>
                  <a:srgbClr val="000000"/>
                </a:solidFill>
              </a:rPr>
              <a:t>̀ </a:t>
            </a:r>
            <a:r>
              <a:rPr lang="en-US" dirty="0" err="1">
                <a:solidFill>
                  <a:srgbClr val="000000"/>
                </a:solidFill>
              </a:rPr>
              <a:t>hai</a:t>
            </a:r>
            <a:r>
              <a:rPr lang="en-US" dirty="0">
                <a:solidFill>
                  <a:srgbClr val="000000"/>
                </a:solidFill>
              </a:rPr>
              <a:t> </a:t>
            </a:r>
            <a:r>
              <a:rPr lang="en-US" dirty="0" err="1">
                <a:solidFill>
                  <a:srgbClr val="000000"/>
                </a:solidFill>
              </a:rPr>
              <a:t>vật</a:t>
            </a:r>
            <a:r>
              <a:rPr lang="en-US" dirty="0">
                <a:solidFill>
                  <a:srgbClr val="000000"/>
                </a:solidFill>
              </a:rPr>
              <a:t> </a:t>
            </a:r>
            <a:r>
              <a:rPr lang="en-US" dirty="0" err="1">
                <a:solidFill>
                  <a:srgbClr val="000000"/>
                </a:solidFill>
              </a:rPr>
              <a:t>gặp</a:t>
            </a:r>
            <a:r>
              <a:rPr lang="en-US" dirty="0">
                <a:solidFill>
                  <a:srgbClr val="000000"/>
                </a:solidFill>
              </a:rPr>
              <a:t> </a:t>
            </a:r>
            <a:r>
              <a:rPr lang="en-US" dirty="0" err="1">
                <a:solidFill>
                  <a:srgbClr val="000000"/>
                </a:solidFill>
              </a:rPr>
              <a:t>nhau</a:t>
            </a:r>
            <a:r>
              <a:rPr lang="en-US" dirty="0">
                <a:solidFill>
                  <a:srgbClr val="000000"/>
                </a:solidFill>
              </a:rPr>
              <a:t>. </a:t>
            </a:r>
            <a:r>
              <a:rPr lang="en-US" dirty="0" err="1">
                <a:solidFill>
                  <a:srgbClr val="000000"/>
                </a:solidFill>
              </a:rPr>
              <a:t>Vật</a:t>
            </a:r>
            <a:r>
              <a:rPr lang="en-US" dirty="0">
                <a:solidFill>
                  <a:srgbClr val="000000"/>
                </a:solidFill>
              </a:rPr>
              <a:t> </a:t>
            </a:r>
            <a:r>
              <a:rPr lang="en-US" dirty="0" err="1">
                <a:solidFill>
                  <a:srgbClr val="000000"/>
                </a:solidFill>
              </a:rPr>
              <a:t>chuyển</a:t>
            </a:r>
            <a:r>
              <a:rPr lang="en-US" dirty="0">
                <a:solidFill>
                  <a:srgbClr val="000000"/>
                </a:solidFill>
              </a:rPr>
              <a:t> </a:t>
            </a:r>
            <a:r>
              <a:rPr lang="en-US" dirty="0" err="1">
                <a:solidFill>
                  <a:srgbClr val="000000"/>
                </a:solidFill>
              </a:rPr>
              <a:t>động</a:t>
            </a:r>
            <a:r>
              <a:rPr lang="en-US" dirty="0">
                <a:solidFill>
                  <a:srgbClr val="000000"/>
                </a:solidFill>
              </a:rPr>
              <a:t> </a:t>
            </a:r>
            <a:r>
              <a:rPr lang="en-US" dirty="0" err="1">
                <a:solidFill>
                  <a:srgbClr val="000000"/>
                </a:solidFill>
              </a:rPr>
              <a:t>tư</a:t>
            </a:r>
            <a:r>
              <a:rPr lang="en-US" dirty="0">
                <a:solidFill>
                  <a:srgbClr val="000000"/>
                </a:solidFill>
              </a:rPr>
              <a:t>̀ A </a:t>
            </a:r>
            <a:r>
              <a:rPr lang="en-US" dirty="0" err="1">
                <a:solidFill>
                  <a:srgbClr val="000000"/>
                </a:solidFill>
              </a:rPr>
              <a:t>với</a:t>
            </a:r>
            <a:r>
              <a:rPr lang="en-US" dirty="0">
                <a:solidFill>
                  <a:srgbClr val="000000"/>
                </a:solidFill>
              </a:rPr>
              <a:t> </a:t>
            </a:r>
            <a:r>
              <a:rPr lang="en-US" dirty="0" err="1">
                <a:solidFill>
                  <a:srgbClr val="000000"/>
                </a:solidFill>
              </a:rPr>
              <a:t>vận</a:t>
            </a:r>
            <a:r>
              <a:rPr lang="en-US" dirty="0">
                <a:solidFill>
                  <a:srgbClr val="000000"/>
                </a:solidFill>
              </a:rPr>
              <a:t> </a:t>
            </a:r>
            <a:r>
              <a:rPr lang="en-US" dirty="0" err="1">
                <a:solidFill>
                  <a:srgbClr val="000000"/>
                </a:solidFill>
              </a:rPr>
              <a:t>tốc</a:t>
            </a:r>
            <a:r>
              <a:rPr lang="en-US" dirty="0">
                <a:solidFill>
                  <a:srgbClr val="000000"/>
                </a:solidFill>
              </a:rPr>
              <a:t> v</a:t>
            </a:r>
            <a:r>
              <a:rPr lang="en-US" baseline="-25000" dirty="0">
                <a:solidFill>
                  <a:srgbClr val="000000"/>
                </a:solidFill>
              </a:rPr>
              <a:t>1</a:t>
            </a:r>
            <a:r>
              <a:rPr lang="en-US" dirty="0">
                <a:solidFill>
                  <a:srgbClr val="000000"/>
                </a:solidFill>
              </a:rPr>
              <a:t>, </a:t>
            </a:r>
            <a:r>
              <a:rPr lang="en-US" dirty="0" err="1">
                <a:solidFill>
                  <a:srgbClr val="000000"/>
                </a:solidFill>
              </a:rPr>
              <a:t>vật</a:t>
            </a:r>
            <a:r>
              <a:rPr lang="en-US" dirty="0">
                <a:solidFill>
                  <a:srgbClr val="000000"/>
                </a:solidFill>
              </a:rPr>
              <a:t> </a:t>
            </a:r>
            <a:r>
              <a:rPr lang="en-US" dirty="0" err="1">
                <a:solidFill>
                  <a:srgbClr val="000000"/>
                </a:solidFill>
              </a:rPr>
              <a:t>chuyển</a:t>
            </a:r>
            <a:r>
              <a:rPr lang="en-US" dirty="0">
                <a:solidFill>
                  <a:srgbClr val="000000"/>
                </a:solidFill>
              </a:rPr>
              <a:t> </a:t>
            </a:r>
            <a:r>
              <a:rPr lang="en-US" dirty="0" err="1">
                <a:solidFill>
                  <a:srgbClr val="000000"/>
                </a:solidFill>
              </a:rPr>
              <a:t>động</a:t>
            </a:r>
            <a:r>
              <a:rPr lang="en-US" dirty="0">
                <a:solidFill>
                  <a:srgbClr val="000000"/>
                </a:solidFill>
              </a:rPr>
              <a:t> </a:t>
            </a:r>
            <a:r>
              <a:rPr lang="en-US" dirty="0" err="1">
                <a:solidFill>
                  <a:srgbClr val="000000"/>
                </a:solidFill>
              </a:rPr>
              <a:t>tư</a:t>
            </a:r>
            <a:r>
              <a:rPr lang="en-US" dirty="0">
                <a:solidFill>
                  <a:srgbClr val="000000"/>
                </a:solidFill>
              </a:rPr>
              <a:t>̀ B </a:t>
            </a:r>
            <a:r>
              <a:rPr lang="en-US" dirty="0" err="1">
                <a:solidFill>
                  <a:srgbClr val="000000"/>
                </a:solidFill>
              </a:rPr>
              <a:t>với</a:t>
            </a:r>
            <a:r>
              <a:rPr lang="en-US" dirty="0">
                <a:solidFill>
                  <a:srgbClr val="000000"/>
                </a:solidFill>
              </a:rPr>
              <a:t> </a:t>
            </a:r>
            <a:r>
              <a:rPr lang="en-US" dirty="0" err="1">
                <a:solidFill>
                  <a:srgbClr val="000000"/>
                </a:solidFill>
              </a:rPr>
              <a:t>vận</a:t>
            </a:r>
            <a:r>
              <a:rPr lang="en-US" dirty="0">
                <a:solidFill>
                  <a:srgbClr val="000000"/>
                </a:solidFill>
              </a:rPr>
              <a:t> </a:t>
            </a:r>
            <a:r>
              <a:rPr lang="en-US" dirty="0" err="1">
                <a:solidFill>
                  <a:srgbClr val="000000"/>
                </a:solidFill>
              </a:rPr>
              <a:t>tốc</a:t>
            </a:r>
            <a:r>
              <a:rPr lang="en-US" dirty="0">
                <a:solidFill>
                  <a:srgbClr val="000000"/>
                </a:solidFill>
              </a:rPr>
              <a:t> </a:t>
            </a:r>
          </a:p>
          <a:p>
            <a:pPr indent="363538" algn="just" fontAlgn="base">
              <a:lnSpc>
                <a:spcPct val="150000"/>
              </a:lnSpc>
              <a:spcBef>
                <a:spcPct val="0"/>
              </a:spcBef>
              <a:spcAft>
                <a:spcPct val="0"/>
              </a:spcAft>
            </a:pPr>
            <a:r>
              <a:rPr lang="en-US" dirty="0">
                <a:solidFill>
                  <a:srgbClr val="000000"/>
                </a:solidFill>
              </a:rPr>
              <a:t>v</a:t>
            </a:r>
            <a:r>
              <a:rPr lang="en-US" baseline="-25000" dirty="0">
                <a:solidFill>
                  <a:srgbClr val="000000"/>
                </a:solidFill>
              </a:rPr>
              <a:t>2</a:t>
            </a:r>
            <a:r>
              <a:rPr lang="en-US" dirty="0">
                <a:solidFill>
                  <a:srgbClr val="000000"/>
                </a:solidFill>
              </a:rPr>
              <a:t> =       . </a:t>
            </a:r>
            <a:r>
              <a:rPr lang="en-US" dirty="0" err="1">
                <a:solidFill>
                  <a:srgbClr val="000000"/>
                </a:solidFill>
              </a:rPr>
              <a:t>Hãy</a:t>
            </a:r>
            <a:r>
              <a:rPr lang="en-US" dirty="0">
                <a:solidFill>
                  <a:srgbClr val="000000"/>
                </a:solidFill>
              </a:rPr>
              <a:t> </a:t>
            </a:r>
            <a:r>
              <a:rPr lang="en-US" dirty="0" err="1">
                <a:solidFill>
                  <a:srgbClr val="000000"/>
                </a:solidFill>
              </a:rPr>
              <a:t>tính</a:t>
            </a:r>
            <a:r>
              <a:rPr lang="en-US" dirty="0">
                <a:solidFill>
                  <a:srgbClr val="000000"/>
                </a:solidFill>
              </a:rPr>
              <a:t> </a:t>
            </a:r>
            <a:r>
              <a:rPr lang="en-US" dirty="0" err="1">
                <a:solidFill>
                  <a:srgbClr val="000000"/>
                </a:solidFill>
              </a:rPr>
              <a:t>vận</a:t>
            </a:r>
            <a:r>
              <a:rPr lang="en-US" dirty="0">
                <a:solidFill>
                  <a:srgbClr val="000000"/>
                </a:solidFill>
              </a:rPr>
              <a:t> </a:t>
            </a:r>
            <a:r>
              <a:rPr lang="en-US" dirty="0" err="1">
                <a:solidFill>
                  <a:srgbClr val="000000"/>
                </a:solidFill>
              </a:rPr>
              <a:t>tốc</a:t>
            </a:r>
            <a:r>
              <a:rPr lang="en-US" dirty="0">
                <a:solidFill>
                  <a:srgbClr val="000000"/>
                </a:solidFill>
              </a:rPr>
              <a:t> </a:t>
            </a:r>
            <a:r>
              <a:rPr lang="en-US" dirty="0" err="1">
                <a:solidFill>
                  <a:srgbClr val="000000"/>
                </a:solidFill>
              </a:rPr>
              <a:t>của</a:t>
            </a:r>
            <a:r>
              <a:rPr lang="en-US" dirty="0">
                <a:solidFill>
                  <a:srgbClr val="000000"/>
                </a:solidFill>
              </a:rPr>
              <a:t> </a:t>
            </a:r>
            <a:r>
              <a:rPr lang="en-US" dirty="0" err="1">
                <a:solidFill>
                  <a:srgbClr val="000000"/>
                </a:solidFill>
              </a:rPr>
              <a:t>mỗi</a:t>
            </a:r>
            <a:r>
              <a:rPr lang="en-US" dirty="0">
                <a:solidFill>
                  <a:srgbClr val="000000"/>
                </a:solidFill>
              </a:rPr>
              <a:t> </a:t>
            </a:r>
            <a:r>
              <a:rPr lang="en-US" dirty="0" err="1">
                <a:solidFill>
                  <a:srgbClr val="000000"/>
                </a:solidFill>
              </a:rPr>
              <a:t>vật</a:t>
            </a:r>
            <a:r>
              <a:rPr lang="en-US" dirty="0">
                <a:solidFill>
                  <a:srgbClr val="000000"/>
                </a:solidFill>
              </a:rPr>
              <a:t>. </a:t>
            </a:r>
          </a:p>
        </p:txBody>
      </p:sp>
      <p:graphicFrame>
        <p:nvGraphicFramePr>
          <p:cNvPr id="2050" name="Object 9"/>
          <p:cNvGraphicFramePr>
            <a:graphicFrameLocks noChangeAspect="1"/>
          </p:cNvGraphicFramePr>
          <p:nvPr>
            <p:extLst>
              <p:ext uri="{D42A27DB-BD31-4B8C-83A1-F6EECF244321}">
                <p14:modId xmlns:p14="http://schemas.microsoft.com/office/powerpoint/2010/main" val="1266999451"/>
              </p:ext>
            </p:extLst>
          </p:nvPr>
        </p:nvGraphicFramePr>
        <p:xfrm>
          <a:off x="1922463" y="908050"/>
          <a:ext cx="333375" cy="647700"/>
        </p:xfrm>
        <a:graphic>
          <a:graphicData uri="http://schemas.openxmlformats.org/presentationml/2006/ole">
            <mc:AlternateContent xmlns:mc="http://schemas.openxmlformats.org/markup-compatibility/2006">
              <mc:Choice xmlns:v="urn:schemas-microsoft-com:vml" Requires="v">
                <p:oleObj spid="_x0000_s9248" name="Equation" r:id="rId3" imgW="203112" imgH="393529" progId="Equation.3">
                  <p:embed/>
                </p:oleObj>
              </mc:Choice>
              <mc:Fallback>
                <p:oleObj name="Equation" r:id="rId3" imgW="203112" imgH="393529" progId="Equation.3">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2463" y="908050"/>
                        <a:ext cx="333375"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72" name="Object 12"/>
          <p:cNvGraphicFramePr>
            <a:graphicFrameLocks noChangeAspect="1"/>
          </p:cNvGraphicFramePr>
          <p:nvPr>
            <p:extLst>
              <p:ext uri="{D42A27DB-BD31-4B8C-83A1-F6EECF244321}">
                <p14:modId xmlns:p14="http://schemas.microsoft.com/office/powerpoint/2010/main" val="2086408625"/>
              </p:ext>
            </p:extLst>
          </p:nvPr>
        </p:nvGraphicFramePr>
        <p:xfrm>
          <a:off x="3938588" y="4292600"/>
          <a:ext cx="936625" cy="355600"/>
        </p:xfrm>
        <a:graphic>
          <a:graphicData uri="http://schemas.openxmlformats.org/presentationml/2006/ole">
            <mc:AlternateContent xmlns:mc="http://schemas.openxmlformats.org/markup-compatibility/2006">
              <mc:Choice xmlns:v="urn:schemas-microsoft-com:vml" Requires="v">
                <p:oleObj spid="_x0000_s9249" name="Equation" r:id="rId5" imgW="558558" imgH="215806" progId="Equation.3">
                  <p:embed/>
                </p:oleObj>
              </mc:Choice>
              <mc:Fallback>
                <p:oleObj name="Equation" r:id="rId5" imgW="558558" imgH="215806" progId="Equation.3">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8588" y="4292600"/>
                        <a:ext cx="93662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3" name="Text Box 13"/>
          <p:cNvSpPr txBox="1">
            <a:spLocks noChangeArrowheads="1"/>
          </p:cNvSpPr>
          <p:nvPr/>
        </p:nvSpPr>
        <p:spPr bwMode="auto">
          <a:xfrm>
            <a:off x="2714625" y="4256088"/>
            <a:ext cx="1282700" cy="396875"/>
          </a:xfrm>
          <a:prstGeom prst="rect">
            <a:avLst/>
          </a:prstGeom>
          <a:noFill/>
          <a:ln w="9525">
            <a:noFill/>
            <a:miter lim="800000"/>
            <a:headEnd/>
            <a:tailEnd/>
          </a:ln>
        </p:spPr>
        <p:txBody>
          <a:bodyPr wrap="none">
            <a:spAutoFit/>
          </a:bodyPr>
          <a:lstStyle/>
          <a:p>
            <a:pPr fontAlgn="base">
              <a:spcBef>
                <a:spcPct val="0"/>
              </a:spcBef>
              <a:spcAft>
                <a:spcPct val="0"/>
              </a:spcAft>
            </a:pPr>
            <a:r>
              <a:rPr lang="en-US" sz="2000">
                <a:solidFill>
                  <a:srgbClr val="000000"/>
                </a:solidFill>
              </a:rPr>
              <a:t>Mặt khác:</a:t>
            </a:r>
          </a:p>
        </p:txBody>
      </p:sp>
      <p:sp>
        <p:nvSpPr>
          <p:cNvPr id="15375" name="Line 15"/>
          <p:cNvSpPr>
            <a:spLocks noChangeShapeType="1"/>
          </p:cNvSpPr>
          <p:nvPr/>
        </p:nvSpPr>
        <p:spPr bwMode="auto">
          <a:xfrm>
            <a:off x="3219450" y="2401888"/>
            <a:ext cx="5111750" cy="7937"/>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grpSp>
        <p:nvGrpSpPr>
          <p:cNvPr id="2" name="Group 16"/>
          <p:cNvGrpSpPr>
            <a:grpSpLocks/>
          </p:cNvGrpSpPr>
          <p:nvPr/>
        </p:nvGrpSpPr>
        <p:grpSpPr bwMode="auto">
          <a:xfrm>
            <a:off x="3651250" y="2401888"/>
            <a:ext cx="287338" cy="593725"/>
            <a:chOff x="612" y="1842"/>
            <a:chExt cx="181" cy="374"/>
          </a:xfrm>
        </p:grpSpPr>
        <p:sp>
          <p:nvSpPr>
            <p:cNvPr id="2107" name="Line 17"/>
            <p:cNvSpPr>
              <a:spLocks noChangeShapeType="1"/>
            </p:cNvSpPr>
            <p:nvPr/>
          </p:nvSpPr>
          <p:spPr bwMode="auto">
            <a:xfrm>
              <a:off x="703" y="1842"/>
              <a:ext cx="0" cy="137"/>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2108" name="Text Box 18"/>
            <p:cNvSpPr txBox="1">
              <a:spLocks noChangeArrowheads="1"/>
            </p:cNvSpPr>
            <p:nvPr/>
          </p:nvSpPr>
          <p:spPr bwMode="auto">
            <a:xfrm>
              <a:off x="612" y="1979"/>
              <a:ext cx="181" cy="237"/>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a:solidFill>
                    <a:srgbClr val="000000"/>
                  </a:solidFill>
                </a:rPr>
                <a:t>A</a:t>
              </a:r>
            </a:p>
          </p:txBody>
        </p:sp>
      </p:grpSp>
      <p:grpSp>
        <p:nvGrpSpPr>
          <p:cNvPr id="3" name="Group 19"/>
          <p:cNvGrpSpPr>
            <a:grpSpLocks/>
          </p:cNvGrpSpPr>
          <p:nvPr/>
        </p:nvGrpSpPr>
        <p:grpSpPr bwMode="auto">
          <a:xfrm>
            <a:off x="7467600" y="2420938"/>
            <a:ext cx="287338" cy="593725"/>
            <a:chOff x="612" y="1842"/>
            <a:chExt cx="181" cy="374"/>
          </a:xfrm>
        </p:grpSpPr>
        <p:sp>
          <p:nvSpPr>
            <p:cNvPr id="2105" name="Line 20"/>
            <p:cNvSpPr>
              <a:spLocks noChangeShapeType="1"/>
            </p:cNvSpPr>
            <p:nvPr/>
          </p:nvSpPr>
          <p:spPr bwMode="auto">
            <a:xfrm>
              <a:off x="703" y="1842"/>
              <a:ext cx="0" cy="137"/>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2106" name="Text Box 21"/>
            <p:cNvSpPr txBox="1">
              <a:spLocks noChangeArrowheads="1"/>
            </p:cNvSpPr>
            <p:nvPr/>
          </p:nvSpPr>
          <p:spPr bwMode="auto">
            <a:xfrm>
              <a:off x="612" y="1979"/>
              <a:ext cx="181" cy="237"/>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a:solidFill>
                    <a:srgbClr val="000000"/>
                  </a:solidFill>
                </a:rPr>
                <a:t>C</a:t>
              </a:r>
            </a:p>
          </p:txBody>
        </p:sp>
      </p:grpSp>
      <p:grpSp>
        <p:nvGrpSpPr>
          <p:cNvPr id="4" name="Group 22"/>
          <p:cNvGrpSpPr>
            <a:grpSpLocks/>
          </p:cNvGrpSpPr>
          <p:nvPr/>
        </p:nvGrpSpPr>
        <p:grpSpPr bwMode="auto">
          <a:xfrm>
            <a:off x="5019675" y="2420938"/>
            <a:ext cx="287338" cy="593725"/>
            <a:chOff x="612" y="1842"/>
            <a:chExt cx="181" cy="374"/>
          </a:xfrm>
        </p:grpSpPr>
        <p:sp>
          <p:nvSpPr>
            <p:cNvPr id="2103" name="Line 23"/>
            <p:cNvSpPr>
              <a:spLocks noChangeShapeType="1"/>
            </p:cNvSpPr>
            <p:nvPr/>
          </p:nvSpPr>
          <p:spPr bwMode="auto">
            <a:xfrm>
              <a:off x="703" y="1842"/>
              <a:ext cx="0" cy="137"/>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2104" name="Text Box 24"/>
            <p:cNvSpPr txBox="1">
              <a:spLocks noChangeArrowheads="1"/>
            </p:cNvSpPr>
            <p:nvPr/>
          </p:nvSpPr>
          <p:spPr bwMode="auto">
            <a:xfrm>
              <a:off x="612" y="1979"/>
              <a:ext cx="181" cy="237"/>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a:solidFill>
                    <a:srgbClr val="000000"/>
                  </a:solidFill>
                </a:rPr>
                <a:t>B</a:t>
              </a:r>
            </a:p>
          </p:txBody>
        </p:sp>
      </p:grpSp>
      <p:sp>
        <p:nvSpPr>
          <p:cNvPr id="15385" name="Freeform 25"/>
          <p:cNvSpPr>
            <a:spLocks/>
          </p:cNvSpPr>
          <p:nvPr/>
        </p:nvSpPr>
        <p:spPr bwMode="auto">
          <a:xfrm flipV="1">
            <a:off x="3795713" y="2401888"/>
            <a:ext cx="1365250" cy="71437"/>
          </a:xfrm>
          <a:custGeom>
            <a:avLst/>
            <a:gdLst>
              <a:gd name="T0" fmla="*/ 0 w 544"/>
              <a:gd name="T1" fmla="*/ 71437 h 91"/>
              <a:gd name="T2" fmla="*/ 795559 w 544"/>
              <a:gd name="T3" fmla="*/ 0 h 91"/>
              <a:gd name="T4" fmla="*/ 1365250 w 544"/>
              <a:gd name="T5" fmla="*/ 71437 h 91"/>
              <a:gd name="T6" fmla="*/ 0 60000 65536"/>
              <a:gd name="T7" fmla="*/ 0 60000 65536"/>
              <a:gd name="T8" fmla="*/ 0 60000 65536"/>
              <a:gd name="T9" fmla="*/ 0 w 544"/>
              <a:gd name="T10" fmla="*/ 0 h 91"/>
              <a:gd name="T11" fmla="*/ 544 w 544"/>
              <a:gd name="T12" fmla="*/ 91 h 91"/>
            </a:gdLst>
            <a:ahLst/>
            <a:cxnLst>
              <a:cxn ang="T6">
                <a:pos x="T0" y="T1"/>
              </a:cxn>
              <a:cxn ang="T7">
                <a:pos x="T2" y="T3"/>
              </a:cxn>
              <a:cxn ang="T8">
                <a:pos x="T4" y="T5"/>
              </a:cxn>
            </a:cxnLst>
            <a:rect l="T9" t="T10" r="T11" b="T12"/>
            <a:pathLst>
              <a:path w="544" h="91">
                <a:moveTo>
                  <a:pt x="0" y="91"/>
                </a:moveTo>
                <a:cubicBezTo>
                  <a:pt x="113" y="45"/>
                  <a:pt x="226" y="0"/>
                  <a:pt x="317" y="0"/>
                </a:cubicBezTo>
                <a:cubicBezTo>
                  <a:pt x="408" y="0"/>
                  <a:pt x="476" y="45"/>
                  <a:pt x="544" y="91"/>
                </a:cubicBezTo>
              </a:path>
            </a:pathLst>
          </a:cu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15386" name="Freeform 26"/>
          <p:cNvSpPr>
            <a:spLocks/>
          </p:cNvSpPr>
          <p:nvPr/>
        </p:nvSpPr>
        <p:spPr bwMode="auto">
          <a:xfrm>
            <a:off x="5164138" y="2205038"/>
            <a:ext cx="2447925" cy="215900"/>
          </a:xfrm>
          <a:custGeom>
            <a:avLst/>
            <a:gdLst>
              <a:gd name="T0" fmla="*/ 0 w 1270"/>
              <a:gd name="T1" fmla="*/ 215900 h 136"/>
              <a:gd name="T2" fmla="*/ 1399365 w 1270"/>
              <a:gd name="T3" fmla="*/ 0 h 136"/>
              <a:gd name="T4" fmla="*/ 2447925 w 1270"/>
              <a:gd name="T5" fmla="*/ 215900 h 136"/>
              <a:gd name="T6" fmla="*/ 0 60000 65536"/>
              <a:gd name="T7" fmla="*/ 0 60000 65536"/>
              <a:gd name="T8" fmla="*/ 0 60000 65536"/>
              <a:gd name="T9" fmla="*/ 0 w 1270"/>
              <a:gd name="T10" fmla="*/ 0 h 136"/>
              <a:gd name="T11" fmla="*/ 1270 w 1270"/>
              <a:gd name="T12" fmla="*/ 136 h 136"/>
            </a:gdLst>
            <a:ahLst/>
            <a:cxnLst>
              <a:cxn ang="T6">
                <a:pos x="T0" y="T1"/>
              </a:cxn>
              <a:cxn ang="T7">
                <a:pos x="T2" y="T3"/>
              </a:cxn>
              <a:cxn ang="T8">
                <a:pos x="T4" y="T5"/>
              </a:cxn>
            </a:cxnLst>
            <a:rect l="T9" t="T10" r="T11" b="T12"/>
            <a:pathLst>
              <a:path w="1270" h="136">
                <a:moveTo>
                  <a:pt x="0" y="136"/>
                </a:moveTo>
                <a:cubicBezTo>
                  <a:pt x="257" y="68"/>
                  <a:pt x="514" y="0"/>
                  <a:pt x="726" y="0"/>
                </a:cubicBezTo>
                <a:cubicBezTo>
                  <a:pt x="938" y="0"/>
                  <a:pt x="1104" y="68"/>
                  <a:pt x="1270" y="136"/>
                </a:cubicBezTo>
              </a:path>
            </a:pathLst>
          </a:cu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15387" name="Freeform 27"/>
          <p:cNvSpPr>
            <a:spLocks/>
          </p:cNvSpPr>
          <p:nvPr/>
        </p:nvSpPr>
        <p:spPr bwMode="auto">
          <a:xfrm flipV="1">
            <a:off x="3795713" y="2420938"/>
            <a:ext cx="3816350" cy="360362"/>
          </a:xfrm>
          <a:custGeom>
            <a:avLst/>
            <a:gdLst>
              <a:gd name="T0" fmla="*/ 0 w 1814"/>
              <a:gd name="T1" fmla="*/ 360362 h 311"/>
              <a:gd name="T2" fmla="*/ 1144484 w 1814"/>
              <a:gd name="T3" fmla="*/ 97332 h 311"/>
              <a:gd name="T4" fmla="*/ 2385745 w 1814"/>
              <a:gd name="T5" fmla="*/ 44031 h 311"/>
              <a:gd name="T6" fmla="*/ 3816350 w 1814"/>
              <a:gd name="T7" fmla="*/ 360362 h 311"/>
              <a:gd name="T8" fmla="*/ 0 60000 65536"/>
              <a:gd name="T9" fmla="*/ 0 60000 65536"/>
              <a:gd name="T10" fmla="*/ 0 60000 65536"/>
              <a:gd name="T11" fmla="*/ 0 60000 65536"/>
              <a:gd name="T12" fmla="*/ 0 w 1814"/>
              <a:gd name="T13" fmla="*/ 0 h 311"/>
              <a:gd name="T14" fmla="*/ 1814 w 1814"/>
              <a:gd name="T15" fmla="*/ 311 h 311"/>
            </a:gdLst>
            <a:ahLst/>
            <a:cxnLst>
              <a:cxn ang="T8">
                <a:pos x="T0" y="T1"/>
              </a:cxn>
              <a:cxn ang="T9">
                <a:pos x="T2" y="T3"/>
              </a:cxn>
              <a:cxn ang="T10">
                <a:pos x="T4" y="T5"/>
              </a:cxn>
              <a:cxn ang="T11">
                <a:pos x="T6" y="T7"/>
              </a:cxn>
            </a:cxnLst>
            <a:rect l="T12" t="T13" r="T14" b="T15"/>
            <a:pathLst>
              <a:path w="1814" h="311">
                <a:moveTo>
                  <a:pt x="0" y="311"/>
                </a:moveTo>
                <a:cubicBezTo>
                  <a:pt x="177" y="220"/>
                  <a:pt x="355" y="130"/>
                  <a:pt x="544" y="84"/>
                </a:cubicBezTo>
                <a:cubicBezTo>
                  <a:pt x="733" y="38"/>
                  <a:pt x="922" y="0"/>
                  <a:pt x="1134" y="38"/>
                </a:cubicBezTo>
                <a:cubicBezTo>
                  <a:pt x="1346" y="76"/>
                  <a:pt x="1580" y="193"/>
                  <a:pt x="1814" y="311"/>
                </a:cubicBezTo>
              </a:path>
            </a:pathLst>
          </a:cu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15388" name="Text Box 28"/>
          <p:cNvSpPr txBox="1">
            <a:spLocks noChangeArrowheads="1"/>
          </p:cNvSpPr>
          <p:nvPr/>
        </p:nvSpPr>
        <p:spPr bwMode="auto">
          <a:xfrm>
            <a:off x="5667375" y="2414588"/>
            <a:ext cx="436563" cy="366712"/>
          </a:xfrm>
          <a:prstGeom prst="rect">
            <a:avLst/>
          </a:prstGeom>
          <a:noFill/>
          <a:ln w="9525">
            <a:noFill/>
            <a:miter lim="800000"/>
            <a:headEnd/>
            <a:tailEnd/>
          </a:ln>
        </p:spPr>
        <p:txBody>
          <a:bodyPr>
            <a:spAutoFit/>
          </a:bodyPr>
          <a:lstStyle/>
          <a:p>
            <a:pPr fontAlgn="base">
              <a:spcBef>
                <a:spcPct val="50000"/>
              </a:spcBef>
              <a:spcAft>
                <a:spcPct val="0"/>
              </a:spcAft>
            </a:pPr>
            <a:r>
              <a:rPr lang="en-US">
                <a:solidFill>
                  <a:srgbClr val="000000"/>
                </a:solidFill>
              </a:rPr>
              <a:t>s</a:t>
            </a:r>
            <a:r>
              <a:rPr lang="en-US" baseline="-25000">
                <a:solidFill>
                  <a:srgbClr val="000000"/>
                </a:solidFill>
              </a:rPr>
              <a:t>1</a:t>
            </a:r>
            <a:endParaRPr lang="en-US">
              <a:solidFill>
                <a:srgbClr val="000000"/>
              </a:solidFill>
            </a:endParaRPr>
          </a:p>
        </p:txBody>
      </p:sp>
      <p:sp>
        <p:nvSpPr>
          <p:cNvPr id="15389" name="Text Box 29"/>
          <p:cNvSpPr txBox="1">
            <a:spLocks noChangeArrowheads="1"/>
          </p:cNvSpPr>
          <p:nvPr/>
        </p:nvSpPr>
        <p:spPr bwMode="auto">
          <a:xfrm>
            <a:off x="6315075" y="1844675"/>
            <a:ext cx="434975" cy="366713"/>
          </a:xfrm>
          <a:prstGeom prst="rect">
            <a:avLst/>
          </a:prstGeom>
          <a:noFill/>
          <a:ln w="9525">
            <a:noFill/>
            <a:miter lim="800000"/>
            <a:headEnd/>
            <a:tailEnd/>
          </a:ln>
        </p:spPr>
        <p:txBody>
          <a:bodyPr>
            <a:spAutoFit/>
          </a:bodyPr>
          <a:lstStyle/>
          <a:p>
            <a:pPr fontAlgn="base">
              <a:spcBef>
                <a:spcPct val="50000"/>
              </a:spcBef>
              <a:spcAft>
                <a:spcPct val="0"/>
              </a:spcAft>
            </a:pPr>
            <a:r>
              <a:rPr lang="en-US">
                <a:solidFill>
                  <a:srgbClr val="000000"/>
                </a:solidFill>
              </a:rPr>
              <a:t>s</a:t>
            </a:r>
            <a:r>
              <a:rPr lang="en-US" baseline="-25000">
                <a:solidFill>
                  <a:srgbClr val="000000"/>
                </a:solidFill>
              </a:rPr>
              <a:t>2</a:t>
            </a:r>
            <a:endParaRPr lang="en-US">
              <a:solidFill>
                <a:srgbClr val="000000"/>
              </a:solidFill>
            </a:endParaRPr>
          </a:p>
        </p:txBody>
      </p:sp>
      <p:sp>
        <p:nvSpPr>
          <p:cNvPr id="2069" name="Rectangle 32"/>
          <p:cNvSpPr>
            <a:spLocks noChangeArrowheads="1"/>
          </p:cNvSpPr>
          <p:nvPr/>
        </p:nvSpPr>
        <p:spPr bwMode="auto">
          <a:xfrm>
            <a:off x="0" y="-228577"/>
            <a:ext cx="9144000" cy="6858000"/>
          </a:xfrm>
          <a:prstGeom prst="rect">
            <a:avLst/>
          </a:prstGeom>
          <a:noFill/>
          <a:ln w="57150">
            <a:solidFill>
              <a:srgbClr val="00FF00"/>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15395" name="Rectangle 35"/>
          <p:cNvSpPr>
            <a:spLocks noChangeArrowheads="1"/>
          </p:cNvSpPr>
          <p:nvPr/>
        </p:nvSpPr>
        <p:spPr bwMode="auto">
          <a:xfrm>
            <a:off x="914400" y="3038475"/>
            <a:ext cx="1798638" cy="2292350"/>
          </a:xfrm>
          <a:prstGeom prst="rect">
            <a:avLst/>
          </a:prstGeom>
          <a:noFill/>
          <a:ln w="9525">
            <a:noFill/>
            <a:miter lim="800000"/>
            <a:headEnd/>
            <a:tailEnd/>
          </a:ln>
        </p:spPr>
        <p:txBody>
          <a:bodyPr>
            <a:spAutoFit/>
          </a:bodyPr>
          <a:lstStyle/>
          <a:p>
            <a:pPr fontAlgn="base">
              <a:lnSpc>
                <a:spcPct val="120000"/>
              </a:lnSpc>
              <a:spcBef>
                <a:spcPct val="0"/>
              </a:spcBef>
              <a:spcAft>
                <a:spcPct val="0"/>
              </a:spcAft>
            </a:pPr>
            <a:r>
              <a:rPr lang="en-US">
                <a:solidFill>
                  <a:srgbClr val="000000"/>
                </a:solidFill>
              </a:rPr>
              <a:t>Tóm tắt:</a:t>
            </a:r>
          </a:p>
          <a:p>
            <a:pPr fontAlgn="base">
              <a:lnSpc>
                <a:spcPct val="120000"/>
              </a:lnSpc>
              <a:spcBef>
                <a:spcPct val="0"/>
              </a:spcBef>
              <a:spcAft>
                <a:spcPct val="0"/>
              </a:spcAft>
            </a:pPr>
            <a:r>
              <a:rPr lang="en-US">
                <a:solidFill>
                  <a:srgbClr val="000000"/>
                </a:solidFill>
              </a:rPr>
              <a:t>s = 1,5km</a:t>
            </a:r>
          </a:p>
          <a:p>
            <a:pPr fontAlgn="base">
              <a:lnSpc>
                <a:spcPct val="120000"/>
              </a:lnSpc>
              <a:spcBef>
                <a:spcPct val="0"/>
              </a:spcBef>
              <a:spcAft>
                <a:spcPct val="0"/>
              </a:spcAft>
            </a:pPr>
            <a:r>
              <a:rPr lang="en-US">
                <a:solidFill>
                  <a:srgbClr val="000000"/>
                </a:solidFill>
              </a:rPr>
              <a:t>t = 0,6h</a:t>
            </a:r>
          </a:p>
          <a:p>
            <a:pPr fontAlgn="base">
              <a:lnSpc>
                <a:spcPct val="120000"/>
              </a:lnSpc>
              <a:spcBef>
                <a:spcPct val="0"/>
              </a:spcBef>
              <a:spcAft>
                <a:spcPct val="0"/>
              </a:spcAft>
            </a:pPr>
            <a:r>
              <a:rPr lang="en-US">
                <a:solidFill>
                  <a:srgbClr val="000000"/>
                </a:solidFill>
              </a:rPr>
              <a:t>v</a:t>
            </a:r>
            <a:r>
              <a:rPr lang="en-US" baseline="-25000">
                <a:solidFill>
                  <a:srgbClr val="000000"/>
                </a:solidFill>
              </a:rPr>
              <a:t>2</a:t>
            </a:r>
            <a:r>
              <a:rPr lang="en-US">
                <a:solidFill>
                  <a:srgbClr val="000000"/>
                </a:solidFill>
              </a:rPr>
              <a:t> =       </a:t>
            </a:r>
          </a:p>
          <a:p>
            <a:pPr fontAlgn="base">
              <a:lnSpc>
                <a:spcPct val="120000"/>
              </a:lnSpc>
              <a:spcBef>
                <a:spcPct val="0"/>
              </a:spcBef>
              <a:spcAft>
                <a:spcPct val="0"/>
              </a:spcAft>
            </a:pPr>
            <a:r>
              <a:rPr lang="en-US">
                <a:solidFill>
                  <a:srgbClr val="000000"/>
                </a:solidFill>
                <a:sym typeface="Symbol" pitchFamily="18" charset="2"/>
              </a:rPr>
              <a:t> v</a:t>
            </a:r>
            <a:r>
              <a:rPr lang="en-US" baseline="-25000">
                <a:solidFill>
                  <a:srgbClr val="000000"/>
                </a:solidFill>
                <a:sym typeface="Symbol" pitchFamily="18" charset="2"/>
              </a:rPr>
              <a:t>1</a:t>
            </a:r>
            <a:r>
              <a:rPr lang="en-US">
                <a:solidFill>
                  <a:srgbClr val="000000"/>
                </a:solidFill>
                <a:sym typeface="Symbol" pitchFamily="18" charset="2"/>
              </a:rPr>
              <a:t> = 2v</a:t>
            </a:r>
            <a:r>
              <a:rPr lang="en-US" baseline="-25000">
                <a:solidFill>
                  <a:srgbClr val="000000"/>
                </a:solidFill>
                <a:sym typeface="Symbol" pitchFamily="18" charset="2"/>
              </a:rPr>
              <a:t>2</a:t>
            </a:r>
          </a:p>
          <a:p>
            <a:pPr fontAlgn="base">
              <a:lnSpc>
                <a:spcPct val="120000"/>
              </a:lnSpc>
              <a:spcBef>
                <a:spcPct val="0"/>
              </a:spcBef>
              <a:spcAft>
                <a:spcPct val="0"/>
              </a:spcAft>
            </a:pPr>
            <a:endParaRPr lang="en-US" baseline="-25000">
              <a:solidFill>
                <a:srgbClr val="000000"/>
              </a:solidFill>
              <a:sym typeface="Symbol" pitchFamily="18" charset="2"/>
            </a:endParaRPr>
          </a:p>
          <a:p>
            <a:pPr fontAlgn="base">
              <a:lnSpc>
                <a:spcPct val="120000"/>
              </a:lnSpc>
              <a:spcBef>
                <a:spcPct val="0"/>
              </a:spcBef>
              <a:spcAft>
                <a:spcPct val="0"/>
              </a:spcAft>
            </a:pPr>
            <a:r>
              <a:rPr lang="en-US">
                <a:solidFill>
                  <a:srgbClr val="000000"/>
                </a:solidFill>
                <a:sym typeface="Symbol" pitchFamily="18" charset="2"/>
              </a:rPr>
              <a:t>Tính: v</a:t>
            </a:r>
            <a:r>
              <a:rPr lang="en-US" baseline="-25000">
                <a:solidFill>
                  <a:srgbClr val="000000"/>
                </a:solidFill>
                <a:sym typeface="Symbol" pitchFamily="18" charset="2"/>
              </a:rPr>
              <a:t>1</a:t>
            </a:r>
            <a:r>
              <a:rPr lang="en-US">
                <a:solidFill>
                  <a:srgbClr val="000000"/>
                </a:solidFill>
                <a:sym typeface="Symbol" pitchFamily="18" charset="2"/>
              </a:rPr>
              <a:t> và v</a:t>
            </a:r>
            <a:r>
              <a:rPr lang="en-US" baseline="-25000">
                <a:solidFill>
                  <a:srgbClr val="000000"/>
                </a:solidFill>
                <a:sym typeface="Symbol" pitchFamily="18" charset="2"/>
              </a:rPr>
              <a:t>2</a:t>
            </a:r>
            <a:endParaRPr lang="en-US">
              <a:solidFill>
                <a:srgbClr val="000000"/>
              </a:solidFill>
              <a:sym typeface="Symbol" pitchFamily="18" charset="2"/>
            </a:endParaRPr>
          </a:p>
        </p:txBody>
      </p:sp>
      <p:graphicFrame>
        <p:nvGraphicFramePr>
          <p:cNvPr id="15396" name="Object 36"/>
          <p:cNvGraphicFramePr>
            <a:graphicFrameLocks noChangeAspect="1"/>
          </p:cNvGraphicFramePr>
          <p:nvPr>
            <p:extLst>
              <p:ext uri="{D42A27DB-BD31-4B8C-83A1-F6EECF244321}">
                <p14:modId xmlns:p14="http://schemas.microsoft.com/office/powerpoint/2010/main" val="3842163197"/>
              </p:ext>
            </p:extLst>
          </p:nvPr>
        </p:nvGraphicFramePr>
        <p:xfrm>
          <a:off x="1563688" y="4005263"/>
          <a:ext cx="258762" cy="503237"/>
        </p:xfrm>
        <a:graphic>
          <a:graphicData uri="http://schemas.openxmlformats.org/presentationml/2006/ole">
            <mc:AlternateContent xmlns:mc="http://schemas.openxmlformats.org/markup-compatibility/2006">
              <mc:Choice xmlns:v="urn:schemas-microsoft-com:vml" Requires="v">
                <p:oleObj spid="_x0000_s9250" name="Equation" r:id="rId7" imgW="203112" imgH="393529" progId="Equation.3">
                  <p:embed/>
                </p:oleObj>
              </mc:Choice>
              <mc:Fallback>
                <p:oleObj name="Equation" r:id="rId7" imgW="203112" imgH="393529" progId="Equation.3">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3688" y="4005263"/>
                        <a:ext cx="258762" cy="503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39"/>
          <p:cNvGrpSpPr>
            <a:grpSpLocks/>
          </p:cNvGrpSpPr>
          <p:nvPr/>
        </p:nvGrpSpPr>
        <p:grpSpPr bwMode="auto">
          <a:xfrm>
            <a:off x="1060450" y="3109913"/>
            <a:ext cx="1438275" cy="2190750"/>
            <a:chOff x="1066" y="1298"/>
            <a:chExt cx="1270" cy="1452"/>
          </a:xfrm>
        </p:grpSpPr>
        <p:sp>
          <p:nvSpPr>
            <p:cNvPr id="2101" name="Line 37"/>
            <p:cNvSpPr>
              <a:spLocks noChangeShapeType="1"/>
            </p:cNvSpPr>
            <p:nvPr/>
          </p:nvSpPr>
          <p:spPr bwMode="auto">
            <a:xfrm>
              <a:off x="2336" y="1298"/>
              <a:ext cx="0" cy="1452"/>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2102" name="Line 38"/>
            <p:cNvSpPr>
              <a:spLocks noChangeShapeType="1"/>
            </p:cNvSpPr>
            <p:nvPr/>
          </p:nvSpPr>
          <p:spPr bwMode="auto">
            <a:xfrm>
              <a:off x="1066" y="2478"/>
              <a:ext cx="1270" cy="0"/>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grpSp>
      <p:sp>
        <p:nvSpPr>
          <p:cNvPr id="15400" name="Rectangle 40"/>
          <p:cNvSpPr>
            <a:spLocks noChangeArrowheads="1"/>
          </p:cNvSpPr>
          <p:nvPr/>
        </p:nvSpPr>
        <p:spPr bwMode="auto">
          <a:xfrm>
            <a:off x="3362325" y="1557338"/>
            <a:ext cx="1501775" cy="366712"/>
          </a:xfrm>
          <a:prstGeom prst="rect">
            <a:avLst/>
          </a:prstGeom>
          <a:noFill/>
          <a:ln w="9525">
            <a:noFill/>
            <a:miter lim="800000"/>
            <a:headEnd/>
            <a:tailEnd/>
          </a:ln>
        </p:spPr>
        <p:txBody>
          <a:bodyPr wrap="none">
            <a:spAutoFit/>
          </a:bodyPr>
          <a:lstStyle/>
          <a:p>
            <a:pPr fontAlgn="base">
              <a:spcBef>
                <a:spcPct val="0"/>
              </a:spcBef>
              <a:spcAft>
                <a:spcPct val="0"/>
              </a:spcAft>
            </a:pPr>
            <a:r>
              <a:rPr lang="en-US" b="1" u="sng">
                <a:solidFill>
                  <a:srgbClr val="000000"/>
                </a:solidFill>
              </a:rPr>
              <a:t>Hướng dẫn:</a:t>
            </a:r>
          </a:p>
        </p:txBody>
      </p:sp>
      <p:sp>
        <p:nvSpPr>
          <p:cNvPr id="15401" name="Text Box 41"/>
          <p:cNvSpPr txBox="1">
            <a:spLocks noChangeArrowheads="1"/>
          </p:cNvSpPr>
          <p:nvPr/>
        </p:nvSpPr>
        <p:spPr bwMode="auto">
          <a:xfrm>
            <a:off x="987425" y="2060575"/>
            <a:ext cx="1069975" cy="366713"/>
          </a:xfrm>
          <a:prstGeom prst="rect">
            <a:avLst/>
          </a:prstGeom>
          <a:noFill/>
          <a:ln w="9525">
            <a:noFill/>
            <a:miter lim="800000"/>
            <a:headEnd/>
            <a:tailEnd/>
          </a:ln>
        </p:spPr>
        <p:txBody>
          <a:bodyPr wrap="none">
            <a:spAutoFit/>
          </a:bodyPr>
          <a:lstStyle/>
          <a:p>
            <a:pPr fontAlgn="base">
              <a:spcBef>
                <a:spcPct val="0"/>
              </a:spcBef>
              <a:spcAft>
                <a:spcPct val="0"/>
              </a:spcAft>
            </a:pPr>
            <a:r>
              <a:rPr lang="en-US" b="1" u="sng">
                <a:solidFill>
                  <a:srgbClr val="000000"/>
                </a:solidFill>
              </a:rPr>
              <a:t>Bước 1:</a:t>
            </a:r>
          </a:p>
        </p:txBody>
      </p:sp>
      <p:sp>
        <p:nvSpPr>
          <p:cNvPr id="15402" name="Text Box 42"/>
          <p:cNvSpPr txBox="1">
            <a:spLocks noChangeArrowheads="1"/>
          </p:cNvSpPr>
          <p:nvPr/>
        </p:nvSpPr>
        <p:spPr bwMode="auto">
          <a:xfrm>
            <a:off x="4443413" y="2073275"/>
            <a:ext cx="434975" cy="366713"/>
          </a:xfrm>
          <a:prstGeom prst="rect">
            <a:avLst/>
          </a:prstGeom>
          <a:noFill/>
          <a:ln w="9525">
            <a:noFill/>
            <a:miter lim="800000"/>
            <a:headEnd/>
            <a:tailEnd/>
          </a:ln>
        </p:spPr>
        <p:txBody>
          <a:bodyPr>
            <a:spAutoFit/>
          </a:bodyPr>
          <a:lstStyle/>
          <a:p>
            <a:pPr fontAlgn="base">
              <a:spcBef>
                <a:spcPct val="50000"/>
              </a:spcBef>
              <a:spcAft>
                <a:spcPct val="0"/>
              </a:spcAft>
            </a:pPr>
            <a:r>
              <a:rPr lang="en-US">
                <a:solidFill>
                  <a:srgbClr val="000000"/>
                </a:solidFill>
              </a:rPr>
              <a:t>s</a:t>
            </a:r>
          </a:p>
        </p:txBody>
      </p:sp>
      <p:grpSp>
        <p:nvGrpSpPr>
          <p:cNvPr id="6" name="Group 45"/>
          <p:cNvGrpSpPr>
            <a:grpSpLocks/>
          </p:cNvGrpSpPr>
          <p:nvPr/>
        </p:nvGrpSpPr>
        <p:grpSpPr bwMode="auto">
          <a:xfrm>
            <a:off x="5091113" y="1844675"/>
            <a:ext cx="720725" cy="366713"/>
            <a:chOff x="6010" y="1203"/>
            <a:chExt cx="454" cy="231"/>
          </a:xfrm>
        </p:grpSpPr>
        <p:sp>
          <p:nvSpPr>
            <p:cNvPr id="2099" name="Text Box 44"/>
            <p:cNvSpPr txBox="1">
              <a:spLocks noChangeArrowheads="1"/>
            </p:cNvSpPr>
            <p:nvPr/>
          </p:nvSpPr>
          <p:spPr bwMode="auto">
            <a:xfrm>
              <a:off x="6010" y="1203"/>
              <a:ext cx="454" cy="231"/>
            </a:xfrm>
            <a:prstGeom prst="rect">
              <a:avLst/>
            </a:prstGeom>
            <a:noFill/>
            <a:ln w="9525">
              <a:noFill/>
              <a:miter lim="800000"/>
              <a:headEnd/>
              <a:tailEnd/>
            </a:ln>
          </p:spPr>
          <p:txBody>
            <a:bodyPr>
              <a:spAutoFit/>
            </a:bodyPr>
            <a:lstStyle/>
            <a:p>
              <a:pPr fontAlgn="base">
                <a:spcBef>
                  <a:spcPct val="50000"/>
                </a:spcBef>
                <a:spcAft>
                  <a:spcPct val="0"/>
                </a:spcAft>
              </a:pPr>
              <a:r>
                <a:rPr lang="en-US">
                  <a:solidFill>
                    <a:srgbClr val="000000"/>
                  </a:solidFill>
                </a:rPr>
                <a:t>v</a:t>
              </a:r>
              <a:r>
                <a:rPr lang="en-US" baseline="-25000">
                  <a:solidFill>
                    <a:srgbClr val="000000"/>
                  </a:solidFill>
                </a:rPr>
                <a:t>2</a:t>
              </a:r>
              <a:r>
                <a:rPr lang="en-US">
                  <a:solidFill>
                    <a:srgbClr val="000000"/>
                  </a:solidFill>
                </a:rPr>
                <a:t>, t</a:t>
              </a:r>
            </a:p>
          </p:txBody>
        </p:sp>
        <p:sp>
          <p:nvSpPr>
            <p:cNvPr id="2100" name="Line 43"/>
            <p:cNvSpPr>
              <a:spLocks noChangeShapeType="1"/>
            </p:cNvSpPr>
            <p:nvPr/>
          </p:nvSpPr>
          <p:spPr bwMode="auto">
            <a:xfrm>
              <a:off x="6055" y="1434"/>
              <a:ext cx="318" cy="0"/>
            </a:xfrm>
            <a:prstGeom prst="line">
              <a:avLst/>
            </a:prstGeom>
            <a:noFill/>
            <a:ln w="9525">
              <a:solidFill>
                <a:schemeClr val="tx1"/>
              </a:solidFill>
              <a:round/>
              <a:headEnd type="oval" w="med" len="med"/>
              <a:tailEnd type="triangle" w="med" len="med"/>
            </a:ln>
          </p:spPr>
          <p:txBody>
            <a:bodyPr/>
            <a:lstStyle/>
            <a:p>
              <a:pPr fontAlgn="base">
                <a:spcBef>
                  <a:spcPct val="0"/>
                </a:spcBef>
                <a:spcAft>
                  <a:spcPct val="0"/>
                </a:spcAft>
              </a:pPr>
              <a:endParaRPr lang="en-US">
                <a:solidFill>
                  <a:srgbClr val="000000"/>
                </a:solidFill>
              </a:endParaRPr>
            </a:p>
          </p:txBody>
        </p:sp>
      </p:grpSp>
      <p:grpSp>
        <p:nvGrpSpPr>
          <p:cNvPr id="7" name="Group 46"/>
          <p:cNvGrpSpPr>
            <a:grpSpLocks/>
          </p:cNvGrpSpPr>
          <p:nvPr/>
        </p:nvGrpSpPr>
        <p:grpSpPr bwMode="auto">
          <a:xfrm>
            <a:off x="3722688" y="1844675"/>
            <a:ext cx="720725" cy="366713"/>
            <a:chOff x="6010" y="1203"/>
            <a:chExt cx="454" cy="231"/>
          </a:xfrm>
        </p:grpSpPr>
        <p:sp>
          <p:nvSpPr>
            <p:cNvPr id="2097" name="Text Box 47"/>
            <p:cNvSpPr txBox="1">
              <a:spLocks noChangeArrowheads="1"/>
            </p:cNvSpPr>
            <p:nvPr/>
          </p:nvSpPr>
          <p:spPr bwMode="auto">
            <a:xfrm>
              <a:off x="6010" y="1203"/>
              <a:ext cx="454" cy="231"/>
            </a:xfrm>
            <a:prstGeom prst="rect">
              <a:avLst/>
            </a:prstGeom>
            <a:noFill/>
            <a:ln w="9525">
              <a:noFill/>
              <a:miter lim="800000"/>
              <a:headEnd/>
              <a:tailEnd/>
            </a:ln>
          </p:spPr>
          <p:txBody>
            <a:bodyPr>
              <a:spAutoFit/>
            </a:bodyPr>
            <a:lstStyle/>
            <a:p>
              <a:pPr fontAlgn="base">
                <a:spcBef>
                  <a:spcPct val="50000"/>
                </a:spcBef>
                <a:spcAft>
                  <a:spcPct val="0"/>
                </a:spcAft>
              </a:pPr>
              <a:r>
                <a:rPr lang="en-US">
                  <a:solidFill>
                    <a:srgbClr val="000000"/>
                  </a:solidFill>
                </a:rPr>
                <a:t>v</a:t>
              </a:r>
              <a:r>
                <a:rPr lang="en-US" baseline="-25000">
                  <a:solidFill>
                    <a:srgbClr val="000000"/>
                  </a:solidFill>
                </a:rPr>
                <a:t>1</a:t>
              </a:r>
              <a:r>
                <a:rPr lang="en-US">
                  <a:solidFill>
                    <a:srgbClr val="000000"/>
                  </a:solidFill>
                </a:rPr>
                <a:t>, t</a:t>
              </a:r>
            </a:p>
          </p:txBody>
        </p:sp>
        <p:sp>
          <p:nvSpPr>
            <p:cNvPr id="2098" name="Line 48"/>
            <p:cNvSpPr>
              <a:spLocks noChangeShapeType="1"/>
            </p:cNvSpPr>
            <p:nvPr/>
          </p:nvSpPr>
          <p:spPr bwMode="auto">
            <a:xfrm>
              <a:off x="6055" y="1434"/>
              <a:ext cx="318" cy="0"/>
            </a:xfrm>
            <a:prstGeom prst="line">
              <a:avLst/>
            </a:prstGeom>
            <a:noFill/>
            <a:ln w="9525">
              <a:solidFill>
                <a:schemeClr val="tx1"/>
              </a:solidFill>
              <a:round/>
              <a:headEnd type="oval" w="med" len="med"/>
              <a:tailEnd type="triangle" w="med" len="med"/>
            </a:ln>
          </p:spPr>
          <p:txBody>
            <a:bodyPr/>
            <a:lstStyle/>
            <a:p>
              <a:pPr fontAlgn="base">
                <a:spcBef>
                  <a:spcPct val="0"/>
                </a:spcBef>
                <a:spcAft>
                  <a:spcPct val="0"/>
                </a:spcAft>
              </a:pPr>
              <a:endParaRPr lang="en-US">
                <a:solidFill>
                  <a:srgbClr val="000000"/>
                </a:solidFill>
              </a:endParaRPr>
            </a:p>
          </p:txBody>
        </p:sp>
      </p:grpSp>
      <p:sp>
        <p:nvSpPr>
          <p:cNvPr id="15409" name="Rectangle 49"/>
          <p:cNvSpPr>
            <a:spLocks noChangeArrowheads="1"/>
          </p:cNvSpPr>
          <p:nvPr/>
        </p:nvSpPr>
        <p:spPr bwMode="auto">
          <a:xfrm>
            <a:off x="5272088" y="3213100"/>
            <a:ext cx="2592387" cy="790575"/>
          </a:xfrm>
          <a:prstGeom prst="rect">
            <a:avLst/>
          </a:prstGeom>
          <a:noFill/>
          <a:ln w="38100">
            <a:solidFill>
              <a:srgbClr val="000080"/>
            </a:solidFill>
            <a:miter lim="800000"/>
            <a:headEnd/>
            <a:tailEnd/>
          </a:ln>
        </p:spPr>
        <p:txBody>
          <a:bodyPr>
            <a:spAutoFit/>
          </a:bodyPr>
          <a:lstStyle/>
          <a:p>
            <a:pPr algn="just" fontAlgn="base">
              <a:lnSpc>
                <a:spcPct val="120000"/>
              </a:lnSpc>
              <a:spcBef>
                <a:spcPct val="0"/>
              </a:spcBef>
              <a:spcAft>
                <a:spcPct val="0"/>
              </a:spcAft>
            </a:pPr>
            <a:r>
              <a:rPr lang="en-US">
                <a:solidFill>
                  <a:srgbClr val="FF0000"/>
                </a:solidFill>
              </a:rPr>
              <a:t>- Đề bài đưa ra có mấy vật chuyển động?</a:t>
            </a:r>
          </a:p>
        </p:txBody>
      </p:sp>
      <p:sp>
        <p:nvSpPr>
          <p:cNvPr id="15410" name="Rectangle 50"/>
          <p:cNvSpPr>
            <a:spLocks noChangeArrowheads="1"/>
          </p:cNvSpPr>
          <p:nvPr/>
        </p:nvSpPr>
        <p:spPr bwMode="auto">
          <a:xfrm>
            <a:off x="5487988" y="3213100"/>
            <a:ext cx="2592387" cy="944563"/>
          </a:xfrm>
          <a:prstGeom prst="rect">
            <a:avLst/>
          </a:prstGeom>
          <a:noFill/>
          <a:ln w="28575">
            <a:solidFill>
              <a:srgbClr val="800080"/>
            </a:solidFill>
            <a:miter lim="800000"/>
            <a:headEnd/>
            <a:tailEnd/>
          </a:ln>
        </p:spPr>
        <p:txBody>
          <a:bodyPr>
            <a:spAutoFit/>
          </a:bodyPr>
          <a:lstStyle/>
          <a:p>
            <a:pPr algn="just" fontAlgn="base">
              <a:spcBef>
                <a:spcPct val="0"/>
              </a:spcBef>
              <a:spcAft>
                <a:spcPct val="0"/>
              </a:spcAft>
            </a:pPr>
            <a:r>
              <a:rPr lang="en-US">
                <a:solidFill>
                  <a:srgbClr val="FF0000"/>
                </a:solidFill>
              </a:rPr>
              <a:t>- Hai vật chuyển động cùng chiều hay ngược chiều nhau?</a:t>
            </a:r>
          </a:p>
        </p:txBody>
      </p:sp>
      <p:sp>
        <p:nvSpPr>
          <p:cNvPr id="15411" name="Rectangle 51"/>
          <p:cNvSpPr>
            <a:spLocks noChangeArrowheads="1"/>
          </p:cNvSpPr>
          <p:nvPr/>
        </p:nvSpPr>
        <p:spPr bwMode="auto">
          <a:xfrm>
            <a:off x="5416550" y="3141663"/>
            <a:ext cx="2519363" cy="954087"/>
          </a:xfrm>
          <a:prstGeom prst="rect">
            <a:avLst/>
          </a:prstGeom>
          <a:noFill/>
          <a:ln w="38100">
            <a:solidFill>
              <a:srgbClr val="000080"/>
            </a:solidFill>
            <a:miter lim="800000"/>
            <a:headEnd/>
            <a:tailEnd/>
          </a:ln>
        </p:spPr>
        <p:txBody>
          <a:bodyPr>
            <a:spAutoFit/>
          </a:bodyPr>
          <a:lstStyle/>
          <a:p>
            <a:pPr algn="just" fontAlgn="base">
              <a:spcBef>
                <a:spcPct val="0"/>
              </a:spcBef>
              <a:spcAft>
                <a:spcPct val="0"/>
              </a:spcAft>
            </a:pPr>
            <a:r>
              <a:rPr lang="en-US">
                <a:solidFill>
                  <a:srgbClr val="FF0000"/>
                </a:solidFill>
              </a:rPr>
              <a:t>- Khoảng cách ban đầu giữa hai vật bằng bao nhiêu km?</a:t>
            </a:r>
          </a:p>
        </p:txBody>
      </p:sp>
      <p:sp>
        <p:nvSpPr>
          <p:cNvPr id="15412" name="Rectangle 52"/>
          <p:cNvSpPr>
            <a:spLocks noChangeArrowheads="1"/>
          </p:cNvSpPr>
          <p:nvPr/>
        </p:nvSpPr>
        <p:spPr bwMode="auto">
          <a:xfrm>
            <a:off x="4946650" y="3213100"/>
            <a:ext cx="3311525" cy="790575"/>
          </a:xfrm>
          <a:prstGeom prst="rect">
            <a:avLst/>
          </a:prstGeom>
          <a:noFill/>
          <a:ln w="38100">
            <a:solidFill>
              <a:schemeClr val="accent2"/>
            </a:solidFill>
            <a:miter lim="800000"/>
            <a:headEnd/>
            <a:tailEnd/>
          </a:ln>
        </p:spPr>
        <p:txBody>
          <a:bodyPr>
            <a:spAutoFit/>
          </a:bodyPr>
          <a:lstStyle/>
          <a:p>
            <a:pPr algn="just" fontAlgn="base">
              <a:lnSpc>
                <a:spcPct val="120000"/>
              </a:lnSpc>
              <a:spcBef>
                <a:spcPct val="0"/>
              </a:spcBef>
              <a:spcAft>
                <a:spcPct val="0"/>
              </a:spcAft>
            </a:pPr>
            <a:r>
              <a:rPr lang="en-US">
                <a:solidFill>
                  <a:srgbClr val="FF0000"/>
                </a:solidFill>
              </a:rPr>
              <a:t>- Sau thời điểm xuất phát bao lâu thì hai vật gặp nhau?</a:t>
            </a:r>
          </a:p>
        </p:txBody>
      </p:sp>
      <p:sp>
        <p:nvSpPr>
          <p:cNvPr id="15413" name="Rectangle 53"/>
          <p:cNvSpPr>
            <a:spLocks noChangeArrowheads="1"/>
          </p:cNvSpPr>
          <p:nvPr/>
        </p:nvSpPr>
        <p:spPr bwMode="auto">
          <a:xfrm>
            <a:off x="5307013" y="3213100"/>
            <a:ext cx="2844800" cy="781050"/>
          </a:xfrm>
          <a:prstGeom prst="rect">
            <a:avLst/>
          </a:prstGeom>
          <a:noFill/>
          <a:ln w="28575">
            <a:solidFill>
              <a:srgbClr val="800000"/>
            </a:solidFill>
            <a:miter lim="800000"/>
            <a:headEnd/>
            <a:tailEnd/>
          </a:ln>
        </p:spPr>
        <p:txBody>
          <a:bodyPr>
            <a:spAutoFit/>
          </a:bodyPr>
          <a:lstStyle/>
          <a:p>
            <a:pPr algn="just" fontAlgn="base">
              <a:lnSpc>
                <a:spcPct val="120000"/>
              </a:lnSpc>
              <a:spcBef>
                <a:spcPct val="0"/>
              </a:spcBef>
              <a:spcAft>
                <a:spcPct val="0"/>
              </a:spcAft>
            </a:pPr>
            <a:r>
              <a:rPr lang="en-US">
                <a:solidFill>
                  <a:srgbClr val="FF0000"/>
                </a:solidFill>
              </a:rPr>
              <a:t>- Đề bài yêu cầu chúng ta tính đại lượng nào?</a:t>
            </a:r>
          </a:p>
        </p:txBody>
      </p:sp>
      <p:sp>
        <p:nvSpPr>
          <p:cNvPr id="15414" name="Text Box 54"/>
          <p:cNvSpPr txBox="1">
            <a:spLocks noChangeArrowheads="1"/>
          </p:cNvSpPr>
          <p:nvPr/>
        </p:nvSpPr>
        <p:spPr bwMode="auto">
          <a:xfrm>
            <a:off x="2859088" y="3133725"/>
            <a:ext cx="1152525" cy="366713"/>
          </a:xfrm>
          <a:prstGeom prst="rect">
            <a:avLst/>
          </a:prstGeom>
          <a:noFill/>
          <a:ln w="9525">
            <a:noFill/>
            <a:miter lim="800000"/>
            <a:headEnd/>
            <a:tailEnd/>
          </a:ln>
        </p:spPr>
        <p:txBody>
          <a:bodyPr>
            <a:spAutoFit/>
          </a:bodyPr>
          <a:lstStyle/>
          <a:p>
            <a:pPr fontAlgn="base">
              <a:spcBef>
                <a:spcPct val="0"/>
              </a:spcBef>
              <a:spcAft>
                <a:spcPct val="0"/>
              </a:spcAft>
            </a:pPr>
            <a:r>
              <a:rPr lang="en-US" b="1" u="sng">
                <a:solidFill>
                  <a:srgbClr val="000000"/>
                </a:solidFill>
              </a:rPr>
              <a:t>Bước 3:</a:t>
            </a:r>
            <a:endParaRPr lang="en-US">
              <a:solidFill>
                <a:srgbClr val="000000"/>
              </a:solidFill>
            </a:endParaRPr>
          </a:p>
        </p:txBody>
      </p:sp>
      <p:sp>
        <p:nvSpPr>
          <p:cNvPr id="15415" name="Text Box 55"/>
          <p:cNvSpPr txBox="1">
            <a:spLocks noChangeArrowheads="1"/>
          </p:cNvSpPr>
          <p:nvPr/>
        </p:nvSpPr>
        <p:spPr bwMode="auto">
          <a:xfrm>
            <a:off x="2859088" y="3500438"/>
            <a:ext cx="5184775" cy="366712"/>
          </a:xfrm>
          <a:prstGeom prst="rect">
            <a:avLst/>
          </a:prstGeom>
          <a:noFill/>
          <a:ln w="9525">
            <a:noFill/>
            <a:miter lim="800000"/>
            <a:headEnd/>
            <a:tailEnd/>
          </a:ln>
        </p:spPr>
        <p:txBody>
          <a:bodyPr>
            <a:spAutoFit/>
          </a:bodyPr>
          <a:lstStyle/>
          <a:p>
            <a:pPr fontAlgn="base">
              <a:spcBef>
                <a:spcPct val="0"/>
              </a:spcBef>
              <a:spcAft>
                <a:spcPct val="0"/>
              </a:spcAft>
            </a:pPr>
            <a:r>
              <a:rPr lang="en-US">
                <a:solidFill>
                  <a:srgbClr val="000000"/>
                </a:solidFill>
              </a:rPr>
              <a:t>Giả sử hai xe gặp nhau tại điểm C ta có:</a:t>
            </a:r>
          </a:p>
        </p:txBody>
      </p:sp>
      <p:sp>
        <p:nvSpPr>
          <p:cNvPr id="15416" name="Rectangle 56"/>
          <p:cNvSpPr>
            <a:spLocks noChangeArrowheads="1"/>
          </p:cNvSpPr>
          <p:nvPr/>
        </p:nvSpPr>
        <p:spPr bwMode="auto">
          <a:xfrm>
            <a:off x="4946650" y="333375"/>
            <a:ext cx="3384550" cy="1441450"/>
          </a:xfrm>
          <a:prstGeom prst="rect">
            <a:avLst/>
          </a:prstGeom>
          <a:solidFill>
            <a:srgbClr val="FFFF00"/>
          </a:solidFill>
          <a:ln w="28575">
            <a:solidFill>
              <a:srgbClr val="800000"/>
            </a:solidFill>
            <a:miter lim="800000"/>
            <a:headEnd/>
            <a:tailEnd/>
          </a:ln>
        </p:spPr>
        <p:txBody>
          <a:bodyPr>
            <a:spAutoFit/>
          </a:bodyPr>
          <a:lstStyle/>
          <a:p>
            <a:pPr algn="just" fontAlgn="base">
              <a:lnSpc>
                <a:spcPct val="120000"/>
              </a:lnSpc>
              <a:spcBef>
                <a:spcPct val="0"/>
              </a:spcBef>
              <a:spcAft>
                <a:spcPct val="0"/>
              </a:spcAft>
            </a:pPr>
            <a:r>
              <a:rPr lang="en-US">
                <a:solidFill>
                  <a:srgbClr val="333399"/>
                </a:solidFill>
              </a:rPr>
              <a:t>- Dựa vào sơ đồ, em hãy lập luận và viết biểu thức toán học tính đoạn thẳng AB theo AC và BC?</a:t>
            </a:r>
          </a:p>
        </p:txBody>
      </p:sp>
      <p:sp>
        <p:nvSpPr>
          <p:cNvPr id="15417" name="Rectangle 57"/>
          <p:cNvSpPr>
            <a:spLocks noChangeArrowheads="1"/>
          </p:cNvSpPr>
          <p:nvPr/>
        </p:nvSpPr>
        <p:spPr bwMode="auto">
          <a:xfrm>
            <a:off x="5091113" y="333375"/>
            <a:ext cx="2881312" cy="1111250"/>
          </a:xfrm>
          <a:prstGeom prst="rect">
            <a:avLst/>
          </a:prstGeom>
          <a:solidFill>
            <a:srgbClr val="FFFF00"/>
          </a:solidFill>
          <a:ln w="28575">
            <a:solidFill>
              <a:srgbClr val="800000"/>
            </a:solidFill>
            <a:miter lim="800000"/>
            <a:headEnd/>
            <a:tailEnd/>
          </a:ln>
        </p:spPr>
        <p:txBody>
          <a:bodyPr>
            <a:spAutoFit/>
          </a:bodyPr>
          <a:lstStyle/>
          <a:p>
            <a:pPr algn="just" fontAlgn="base">
              <a:lnSpc>
                <a:spcPct val="120000"/>
              </a:lnSpc>
              <a:spcBef>
                <a:spcPct val="0"/>
              </a:spcBef>
              <a:spcAft>
                <a:spcPct val="0"/>
              </a:spcAft>
            </a:pPr>
            <a:r>
              <a:rPr lang="en-US">
                <a:solidFill>
                  <a:srgbClr val="333399"/>
                </a:solidFill>
              </a:rPr>
              <a:t>- Trong vật lý, các đoạn AC, AB, BC có thể viết bằng các kí hiệu nào?</a:t>
            </a:r>
          </a:p>
        </p:txBody>
      </p:sp>
      <p:sp>
        <p:nvSpPr>
          <p:cNvPr id="15418" name="Rectangle 58"/>
          <p:cNvSpPr>
            <a:spLocks noChangeArrowheads="1"/>
          </p:cNvSpPr>
          <p:nvPr/>
        </p:nvSpPr>
        <p:spPr bwMode="auto">
          <a:xfrm>
            <a:off x="4587875" y="115888"/>
            <a:ext cx="3671888" cy="1441450"/>
          </a:xfrm>
          <a:prstGeom prst="rect">
            <a:avLst/>
          </a:prstGeom>
          <a:solidFill>
            <a:srgbClr val="FFFF00"/>
          </a:solidFill>
          <a:ln w="28575">
            <a:solidFill>
              <a:srgbClr val="800000"/>
            </a:solidFill>
            <a:miter lim="800000"/>
            <a:headEnd/>
            <a:tailEnd/>
          </a:ln>
        </p:spPr>
        <p:txBody>
          <a:bodyPr>
            <a:spAutoFit/>
          </a:bodyPr>
          <a:lstStyle/>
          <a:p>
            <a:pPr algn="just" fontAlgn="base">
              <a:lnSpc>
                <a:spcPct val="120000"/>
              </a:lnSpc>
              <a:spcBef>
                <a:spcPct val="0"/>
              </a:spcBef>
              <a:spcAft>
                <a:spcPct val="0"/>
              </a:spcAft>
            </a:pPr>
            <a:r>
              <a:rPr lang="en-US">
                <a:solidFill>
                  <a:srgbClr val="333399"/>
                </a:solidFill>
              </a:rPr>
              <a:t>- Từ công thức tính vận tốc, em hãy rút ra công thức tính các quãng đường s</a:t>
            </a:r>
            <a:r>
              <a:rPr lang="en-US" baseline="-25000">
                <a:solidFill>
                  <a:srgbClr val="333399"/>
                </a:solidFill>
              </a:rPr>
              <a:t>1</a:t>
            </a:r>
            <a:r>
              <a:rPr lang="en-US">
                <a:solidFill>
                  <a:srgbClr val="333399"/>
                </a:solidFill>
              </a:rPr>
              <a:t> và s</a:t>
            </a:r>
            <a:r>
              <a:rPr lang="en-US" baseline="-25000">
                <a:solidFill>
                  <a:srgbClr val="333399"/>
                </a:solidFill>
              </a:rPr>
              <a:t>2 </a:t>
            </a:r>
            <a:r>
              <a:rPr lang="en-US">
                <a:solidFill>
                  <a:srgbClr val="333399"/>
                </a:solidFill>
              </a:rPr>
              <a:t>theo vận tốc và thời gian?</a:t>
            </a:r>
          </a:p>
        </p:txBody>
      </p:sp>
      <p:sp>
        <p:nvSpPr>
          <p:cNvPr id="15419" name="Rectangle 59"/>
          <p:cNvSpPr>
            <a:spLocks noChangeArrowheads="1"/>
          </p:cNvSpPr>
          <p:nvPr/>
        </p:nvSpPr>
        <p:spPr bwMode="auto">
          <a:xfrm>
            <a:off x="5883275" y="3789363"/>
            <a:ext cx="2087563" cy="422275"/>
          </a:xfrm>
          <a:prstGeom prst="rect">
            <a:avLst/>
          </a:prstGeom>
          <a:noFill/>
          <a:ln w="9525">
            <a:noFill/>
            <a:miter lim="800000"/>
            <a:headEnd/>
            <a:tailEnd/>
          </a:ln>
        </p:spPr>
        <p:txBody>
          <a:bodyPr>
            <a:spAutoFit/>
          </a:bodyPr>
          <a:lstStyle/>
          <a:p>
            <a:pPr fontAlgn="base">
              <a:lnSpc>
                <a:spcPct val="120000"/>
              </a:lnSpc>
              <a:spcBef>
                <a:spcPct val="50000"/>
              </a:spcBef>
              <a:spcAft>
                <a:spcPct val="0"/>
              </a:spcAft>
            </a:pPr>
            <a:r>
              <a:rPr lang="en-US">
                <a:solidFill>
                  <a:srgbClr val="000000"/>
                </a:solidFill>
                <a:sym typeface="Symbol" pitchFamily="18" charset="2"/>
              </a:rPr>
              <a:t> v</a:t>
            </a:r>
            <a:r>
              <a:rPr lang="en-US" baseline="-25000">
                <a:solidFill>
                  <a:srgbClr val="000000"/>
                </a:solidFill>
                <a:sym typeface="Symbol" pitchFamily="18" charset="2"/>
              </a:rPr>
              <a:t>1</a:t>
            </a:r>
            <a:r>
              <a:rPr lang="en-US">
                <a:solidFill>
                  <a:srgbClr val="000000"/>
                </a:solidFill>
                <a:sym typeface="Symbol" pitchFamily="18" charset="2"/>
              </a:rPr>
              <a:t>t – v</a:t>
            </a:r>
            <a:r>
              <a:rPr lang="en-US" baseline="-25000">
                <a:solidFill>
                  <a:srgbClr val="000000"/>
                </a:solidFill>
                <a:sym typeface="Symbol" pitchFamily="18" charset="2"/>
              </a:rPr>
              <a:t>2</a:t>
            </a:r>
            <a:r>
              <a:rPr lang="en-US">
                <a:solidFill>
                  <a:srgbClr val="000000"/>
                </a:solidFill>
                <a:sym typeface="Symbol" pitchFamily="18" charset="2"/>
              </a:rPr>
              <a:t>t = s (1)</a:t>
            </a:r>
          </a:p>
        </p:txBody>
      </p:sp>
      <p:sp>
        <p:nvSpPr>
          <p:cNvPr id="15420" name="Rectangle 60"/>
          <p:cNvSpPr>
            <a:spLocks noChangeArrowheads="1"/>
          </p:cNvSpPr>
          <p:nvPr/>
        </p:nvSpPr>
        <p:spPr bwMode="auto">
          <a:xfrm>
            <a:off x="4371975" y="3789363"/>
            <a:ext cx="1657350" cy="422275"/>
          </a:xfrm>
          <a:prstGeom prst="rect">
            <a:avLst/>
          </a:prstGeom>
          <a:noFill/>
          <a:ln w="9525">
            <a:noFill/>
            <a:miter lim="800000"/>
            <a:headEnd/>
            <a:tailEnd/>
          </a:ln>
        </p:spPr>
        <p:txBody>
          <a:bodyPr>
            <a:spAutoFit/>
          </a:bodyPr>
          <a:lstStyle/>
          <a:p>
            <a:pPr fontAlgn="base">
              <a:lnSpc>
                <a:spcPct val="120000"/>
              </a:lnSpc>
              <a:spcBef>
                <a:spcPct val="50000"/>
              </a:spcBef>
              <a:spcAft>
                <a:spcPct val="0"/>
              </a:spcAft>
            </a:pPr>
            <a:r>
              <a:rPr lang="en-US">
                <a:solidFill>
                  <a:srgbClr val="000000"/>
                </a:solidFill>
              </a:rPr>
              <a:t>hay s = s</a:t>
            </a:r>
            <a:r>
              <a:rPr lang="en-US" baseline="-25000">
                <a:solidFill>
                  <a:srgbClr val="000000"/>
                </a:solidFill>
              </a:rPr>
              <a:t>1</a:t>
            </a:r>
            <a:r>
              <a:rPr lang="en-US">
                <a:solidFill>
                  <a:srgbClr val="000000"/>
                </a:solidFill>
              </a:rPr>
              <a:t> - s</a:t>
            </a:r>
            <a:r>
              <a:rPr lang="en-US" baseline="-25000">
                <a:solidFill>
                  <a:srgbClr val="000000"/>
                </a:solidFill>
              </a:rPr>
              <a:t>2</a:t>
            </a:r>
            <a:endParaRPr lang="en-US">
              <a:solidFill>
                <a:srgbClr val="000000"/>
              </a:solidFill>
              <a:sym typeface="Symbol" pitchFamily="18" charset="2"/>
            </a:endParaRPr>
          </a:p>
        </p:txBody>
      </p:sp>
      <p:sp>
        <p:nvSpPr>
          <p:cNvPr id="15421" name="Rectangle 61"/>
          <p:cNvSpPr>
            <a:spLocks noChangeArrowheads="1"/>
          </p:cNvSpPr>
          <p:nvPr/>
        </p:nvSpPr>
        <p:spPr bwMode="auto">
          <a:xfrm>
            <a:off x="4730750" y="549275"/>
            <a:ext cx="3168650" cy="781050"/>
          </a:xfrm>
          <a:prstGeom prst="rect">
            <a:avLst/>
          </a:prstGeom>
          <a:solidFill>
            <a:srgbClr val="FFFF00"/>
          </a:solidFill>
          <a:ln w="28575">
            <a:solidFill>
              <a:srgbClr val="800000"/>
            </a:solidFill>
            <a:miter lim="800000"/>
            <a:headEnd/>
            <a:tailEnd/>
          </a:ln>
        </p:spPr>
        <p:txBody>
          <a:bodyPr>
            <a:spAutoFit/>
          </a:bodyPr>
          <a:lstStyle/>
          <a:p>
            <a:pPr algn="just" fontAlgn="base">
              <a:lnSpc>
                <a:spcPct val="120000"/>
              </a:lnSpc>
              <a:spcBef>
                <a:spcPct val="0"/>
              </a:spcBef>
              <a:spcAft>
                <a:spcPct val="0"/>
              </a:spcAft>
            </a:pPr>
            <a:r>
              <a:rPr lang="en-US">
                <a:solidFill>
                  <a:srgbClr val="333399"/>
                </a:solidFill>
              </a:rPr>
              <a:t>- Theo bài ra v</a:t>
            </a:r>
            <a:r>
              <a:rPr lang="en-US" baseline="-25000">
                <a:solidFill>
                  <a:srgbClr val="333399"/>
                </a:solidFill>
              </a:rPr>
              <a:t>1</a:t>
            </a:r>
            <a:r>
              <a:rPr lang="en-US">
                <a:solidFill>
                  <a:srgbClr val="333399"/>
                </a:solidFill>
              </a:rPr>
              <a:t> và v</a:t>
            </a:r>
            <a:r>
              <a:rPr lang="en-US" baseline="-25000">
                <a:solidFill>
                  <a:srgbClr val="333399"/>
                </a:solidFill>
              </a:rPr>
              <a:t>2</a:t>
            </a:r>
            <a:r>
              <a:rPr lang="en-US">
                <a:solidFill>
                  <a:srgbClr val="333399"/>
                </a:solidFill>
              </a:rPr>
              <a:t> quan hệ với nhau như thế nào?</a:t>
            </a:r>
          </a:p>
        </p:txBody>
      </p:sp>
      <p:sp>
        <p:nvSpPr>
          <p:cNvPr id="15422" name="Rectangle 62"/>
          <p:cNvSpPr>
            <a:spLocks noChangeArrowheads="1"/>
          </p:cNvSpPr>
          <p:nvPr/>
        </p:nvSpPr>
        <p:spPr bwMode="auto">
          <a:xfrm>
            <a:off x="5019675" y="620713"/>
            <a:ext cx="3168650" cy="1111250"/>
          </a:xfrm>
          <a:prstGeom prst="rect">
            <a:avLst/>
          </a:prstGeom>
          <a:solidFill>
            <a:srgbClr val="FFFF00"/>
          </a:solidFill>
          <a:ln w="28575">
            <a:solidFill>
              <a:srgbClr val="800000"/>
            </a:solidFill>
            <a:miter lim="800000"/>
            <a:headEnd/>
            <a:tailEnd/>
          </a:ln>
        </p:spPr>
        <p:txBody>
          <a:bodyPr>
            <a:spAutoFit/>
          </a:bodyPr>
          <a:lstStyle/>
          <a:p>
            <a:pPr algn="just" fontAlgn="base">
              <a:lnSpc>
                <a:spcPct val="120000"/>
              </a:lnSpc>
              <a:spcBef>
                <a:spcPct val="0"/>
              </a:spcBef>
              <a:spcAft>
                <a:spcPct val="0"/>
              </a:spcAft>
            </a:pPr>
            <a:r>
              <a:rPr lang="en-US">
                <a:solidFill>
                  <a:srgbClr val="333399"/>
                </a:solidFill>
              </a:rPr>
              <a:t>- Chúng ta đã biết những đại lượng nào? Hãy thay số để tính giá trị đại lượng cần tìm.</a:t>
            </a:r>
          </a:p>
        </p:txBody>
      </p:sp>
      <p:graphicFrame>
        <p:nvGraphicFramePr>
          <p:cNvPr id="15423" name="Object 63"/>
          <p:cNvGraphicFramePr>
            <a:graphicFrameLocks noChangeAspect="1"/>
          </p:cNvGraphicFramePr>
          <p:nvPr>
            <p:extLst>
              <p:ext uri="{D42A27DB-BD31-4B8C-83A1-F6EECF244321}">
                <p14:modId xmlns:p14="http://schemas.microsoft.com/office/powerpoint/2010/main" val="2055889782"/>
              </p:ext>
            </p:extLst>
          </p:nvPr>
        </p:nvGraphicFramePr>
        <p:xfrm>
          <a:off x="3219450" y="4756150"/>
          <a:ext cx="4149725" cy="1049338"/>
        </p:xfrm>
        <a:graphic>
          <a:graphicData uri="http://schemas.openxmlformats.org/presentationml/2006/ole">
            <mc:AlternateContent xmlns:mc="http://schemas.openxmlformats.org/markup-compatibility/2006">
              <mc:Choice xmlns:v="urn:schemas-microsoft-com:vml" Requires="v">
                <p:oleObj spid="_x0000_s9251" name="Equation" r:id="rId8" imgW="2476500" imgH="635000" progId="Equation.3">
                  <p:embed/>
                </p:oleObj>
              </mc:Choice>
              <mc:Fallback>
                <p:oleObj name="Equation" r:id="rId8" imgW="2476500" imgH="635000" progId="Equation.3">
                  <p:embed/>
                  <p:pic>
                    <p:nvPicPr>
                      <p:cNvPr id="0" name="Picture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19450" y="4756150"/>
                        <a:ext cx="4149725" cy="1049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424" name="Rectangle 64"/>
          <p:cNvSpPr>
            <a:spLocks noChangeArrowheads="1"/>
          </p:cNvSpPr>
          <p:nvPr/>
        </p:nvSpPr>
        <p:spPr bwMode="auto">
          <a:xfrm>
            <a:off x="4803775" y="476250"/>
            <a:ext cx="3168650" cy="781050"/>
          </a:xfrm>
          <a:prstGeom prst="rect">
            <a:avLst/>
          </a:prstGeom>
          <a:solidFill>
            <a:srgbClr val="FFFF00"/>
          </a:solidFill>
          <a:ln w="28575">
            <a:solidFill>
              <a:srgbClr val="800000"/>
            </a:solidFill>
            <a:miter lim="800000"/>
            <a:headEnd/>
            <a:tailEnd/>
          </a:ln>
        </p:spPr>
        <p:txBody>
          <a:bodyPr>
            <a:spAutoFit/>
          </a:bodyPr>
          <a:lstStyle/>
          <a:p>
            <a:pPr algn="just" fontAlgn="base">
              <a:lnSpc>
                <a:spcPct val="120000"/>
              </a:lnSpc>
              <a:spcBef>
                <a:spcPct val="0"/>
              </a:spcBef>
              <a:spcAft>
                <a:spcPct val="0"/>
              </a:spcAft>
            </a:pPr>
            <a:r>
              <a:rPr lang="en-US">
                <a:solidFill>
                  <a:srgbClr val="333399"/>
                </a:solidFill>
              </a:rPr>
              <a:t>- Em hãy thay v</a:t>
            </a:r>
            <a:r>
              <a:rPr lang="en-US" baseline="-25000">
                <a:solidFill>
                  <a:srgbClr val="333399"/>
                </a:solidFill>
              </a:rPr>
              <a:t>1</a:t>
            </a:r>
            <a:r>
              <a:rPr lang="en-US">
                <a:solidFill>
                  <a:srgbClr val="333399"/>
                </a:solidFill>
              </a:rPr>
              <a:t> = 2v</a:t>
            </a:r>
            <a:r>
              <a:rPr lang="en-US" baseline="-25000">
                <a:solidFill>
                  <a:srgbClr val="333399"/>
                </a:solidFill>
              </a:rPr>
              <a:t>2</a:t>
            </a:r>
            <a:r>
              <a:rPr lang="en-US">
                <a:solidFill>
                  <a:srgbClr val="333399"/>
                </a:solidFill>
              </a:rPr>
              <a:t> vào (1) để suy ra biểu thức mới.</a:t>
            </a:r>
          </a:p>
        </p:txBody>
      </p:sp>
      <p:graphicFrame>
        <p:nvGraphicFramePr>
          <p:cNvPr id="15425" name="Object 65"/>
          <p:cNvGraphicFramePr>
            <a:graphicFrameLocks noChangeAspect="1"/>
          </p:cNvGraphicFramePr>
          <p:nvPr>
            <p:extLst>
              <p:ext uri="{D42A27DB-BD31-4B8C-83A1-F6EECF244321}">
                <p14:modId xmlns:p14="http://schemas.microsoft.com/office/powerpoint/2010/main" val="3569470219"/>
              </p:ext>
            </p:extLst>
          </p:nvPr>
        </p:nvGraphicFramePr>
        <p:xfrm>
          <a:off x="4946650" y="4297363"/>
          <a:ext cx="2830513" cy="355600"/>
        </p:xfrm>
        <a:graphic>
          <a:graphicData uri="http://schemas.openxmlformats.org/presentationml/2006/ole">
            <mc:AlternateContent xmlns:mc="http://schemas.openxmlformats.org/markup-compatibility/2006">
              <mc:Choice xmlns:v="urn:schemas-microsoft-com:vml" Requires="v">
                <p:oleObj spid="_x0000_s9252" name="Equation" r:id="rId10" imgW="1688367" imgH="215806" progId="Equation.3">
                  <p:embed/>
                </p:oleObj>
              </mc:Choice>
              <mc:Fallback>
                <p:oleObj name="Equation" r:id="rId10" imgW="1688367" imgH="215806" progId="Equation.3">
                  <p:embed/>
                  <p:pic>
                    <p:nvPicPr>
                      <p:cNvPr id="0" name="Picture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46650" y="4297363"/>
                        <a:ext cx="2830513"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426" name="Rectangle 66"/>
          <p:cNvSpPr>
            <a:spLocks noChangeArrowheads="1"/>
          </p:cNvSpPr>
          <p:nvPr/>
        </p:nvSpPr>
        <p:spPr bwMode="auto">
          <a:xfrm>
            <a:off x="4083050" y="3141663"/>
            <a:ext cx="9334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u="sng">
                <a:solidFill>
                  <a:srgbClr val="000000"/>
                </a:solidFill>
              </a:rPr>
              <a:t>Bài giải</a:t>
            </a:r>
          </a:p>
        </p:txBody>
      </p:sp>
      <p:sp>
        <p:nvSpPr>
          <p:cNvPr id="15428" name="Rectangle 68"/>
          <p:cNvSpPr>
            <a:spLocks noChangeArrowheads="1"/>
          </p:cNvSpPr>
          <p:nvPr/>
        </p:nvSpPr>
        <p:spPr bwMode="auto">
          <a:xfrm>
            <a:off x="2498725" y="3068638"/>
            <a:ext cx="5761038" cy="36004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15429" name="Rectangle 69"/>
          <p:cNvSpPr>
            <a:spLocks noChangeArrowheads="1"/>
          </p:cNvSpPr>
          <p:nvPr/>
        </p:nvSpPr>
        <p:spPr bwMode="auto">
          <a:xfrm>
            <a:off x="2714625" y="5805488"/>
            <a:ext cx="5724525" cy="890587"/>
          </a:xfrm>
          <a:prstGeom prst="rect">
            <a:avLst/>
          </a:prstGeom>
          <a:noFill/>
          <a:ln w="9525">
            <a:noFill/>
            <a:miter lim="800000"/>
            <a:headEnd/>
            <a:tailEnd/>
          </a:ln>
        </p:spPr>
        <p:txBody>
          <a:bodyPr>
            <a:spAutoFit/>
          </a:bodyPr>
          <a:lstStyle/>
          <a:p>
            <a:pPr fontAlgn="base">
              <a:lnSpc>
                <a:spcPct val="120000"/>
              </a:lnSpc>
              <a:spcBef>
                <a:spcPct val="50000"/>
              </a:spcBef>
              <a:spcAft>
                <a:spcPct val="0"/>
              </a:spcAft>
            </a:pPr>
            <a:r>
              <a:rPr lang="en-US" b="1" i="1">
                <a:solidFill>
                  <a:srgbClr val="000000"/>
                </a:solidFill>
              </a:rPr>
              <a:t>Vậy vận tốc của hai vật lần lượt là: v</a:t>
            </a:r>
            <a:r>
              <a:rPr lang="en-US" b="1" i="1" baseline="-25000">
                <a:solidFill>
                  <a:srgbClr val="000000"/>
                </a:solidFill>
              </a:rPr>
              <a:t>1</a:t>
            </a:r>
            <a:r>
              <a:rPr lang="en-US" b="1" i="1">
                <a:solidFill>
                  <a:srgbClr val="000000"/>
                </a:solidFill>
              </a:rPr>
              <a:t> = 5km/h; </a:t>
            </a:r>
          </a:p>
          <a:p>
            <a:pPr fontAlgn="base">
              <a:lnSpc>
                <a:spcPct val="120000"/>
              </a:lnSpc>
              <a:spcBef>
                <a:spcPct val="50000"/>
              </a:spcBef>
              <a:spcAft>
                <a:spcPct val="0"/>
              </a:spcAft>
            </a:pPr>
            <a:r>
              <a:rPr lang="en-US" b="1" i="1">
                <a:solidFill>
                  <a:srgbClr val="000000"/>
                </a:solidFill>
              </a:rPr>
              <a:t>v</a:t>
            </a:r>
            <a:r>
              <a:rPr lang="en-US" b="1" i="1" baseline="-25000">
                <a:solidFill>
                  <a:srgbClr val="000000"/>
                </a:solidFill>
              </a:rPr>
              <a:t>2</a:t>
            </a:r>
            <a:r>
              <a:rPr lang="en-US" b="1" i="1">
                <a:solidFill>
                  <a:srgbClr val="000000"/>
                </a:solidFill>
              </a:rPr>
              <a:t> = 2,5km/h</a:t>
            </a:r>
            <a:endParaRPr lang="en-US" b="1" i="1">
              <a:solidFill>
                <a:srgbClr val="000000"/>
              </a:solidFill>
              <a:sym typeface="Symbol" pitchFamily="18" charset="2"/>
            </a:endParaRPr>
          </a:p>
        </p:txBody>
      </p:sp>
      <p:sp>
        <p:nvSpPr>
          <p:cNvPr id="15431" name="Rectangle 71"/>
          <p:cNvSpPr>
            <a:spLocks noChangeArrowheads="1"/>
          </p:cNvSpPr>
          <p:nvPr/>
        </p:nvSpPr>
        <p:spPr bwMode="auto">
          <a:xfrm>
            <a:off x="1009630" y="5214950"/>
            <a:ext cx="1069975" cy="366712"/>
          </a:xfrm>
          <a:prstGeom prst="rect">
            <a:avLst/>
          </a:prstGeom>
          <a:noFill/>
          <a:ln w="9525">
            <a:noFill/>
            <a:miter lim="800000"/>
            <a:headEnd/>
            <a:tailEnd/>
          </a:ln>
        </p:spPr>
        <p:txBody>
          <a:bodyPr wrap="none">
            <a:spAutoFit/>
          </a:bodyPr>
          <a:lstStyle/>
          <a:p>
            <a:pPr fontAlgn="base">
              <a:spcBef>
                <a:spcPct val="0"/>
              </a:spcBef>
              <a:spcAft>
                <a:spcPct val="0"/>
              </a:spcAft>
            </a:pPr>
            <a:r>
              <a:rPr lang="en-US" b="1" u="sng">
                <a:solidFill>
                  <a:srgbClr val="000000"/>
                </a:solidFill>
              </a:rPr>
              <a:t>Bước 2:</a:t>
            </a:r>
          </a:p>
        </p:txBody>
      </p:sp>
      <p:sp>
        <p:nvSpPr>
          <p:cNvPr id="60" name="Rectangle 53"/>
          <p:cNvSpPr>
            <a:spLocks noChangeArrowheads="1"/>
          </p:cNvSpPr>
          <p:nvPr/>
        </p:nvSpPr>
        <p:spPr bwMode="auto">
          <a:xfrm>
            <a:off x="1009630" y="5625619"/>
            <a:ext cx="2844800" cy="1089529"/>
          </a:xfrm>
          <a:prstGeom prst="rect">
            <a:avLst/>
          </a:prstGeom>
          <a:noFill/>
          <a:ln w="28575">
            <a:solidFill>
              <a:srgbClr val="800000"/>
            </a:solidFill>
            <a:miter lim="800000"/>
            <a:headEnd/>
            <a:tailEnd/>
          </a:ln>
        </p:spPr>
        <p:txBody>
          <a:bodyPr>
            <a:spAutoFit/>
          </a:bodyPr>
          <a:lstStyle/>
          <a:p>
            <a:pPr algn="just" fontAlgn="base">
              <a:lnSpc>
                <a:spcPct val="120000"/>
              </a:lnSpc>
              <a:spcBef>
                <a:spcPct val="0"/>
              </a:spcBef>
              <a:spcAft>
                <a:spcPct val="0"/>
              </a:spcAft>
            </a:pPr>
            <a:r>
              <a:rPr lang="en-US">
                <a:solidFill>
                  <a:srgbClr val="FF0000"/>
                </a:solidFill>
              </a:rPr>
              <a:t>- Chuyển động của mỗi vật trong thí dụ trên được tính là mấy giai đoạn?</a:t>
            </a:r>
          </a:p>
        </p:txBody>
      </p:sp>
    </p:spTree>
    <p:extLst>
      <p:ext uri="{BB962C8B-B14F-4D97-AF65-F5344CB8AC3E}">
        <p14:creationId xmlns:p14="http://schemas.microsoft.com/office/powerpoint/2010/main" val="351182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40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40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7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4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385"/>
                                        </p:tgtEl>
                                        <p:attrNameLst>
                                          <p:attrName>style.visibility</p:attrName>
                                        </p:attrNameLst>
                                      </p:cBhvr>
                                      <p:to>
                                        <p:strVal val="visible"/>
                                      </p:to>
                                    </p:set>
                                  </p:childTnLst>
                                </p:cTn>
                              </p:par>
                              <p:par>
                                <p:cTn id="25" presetID="3" presetClass="exit" presetSubtype="10" fill="hold" grpId="1" nodeType="withEffect">
                                  <p:stCondLst>
                                    <p:cond delay="0"/>
                                  </p:stCondLst>
                                  <p:childTnLst>
                                    <p:animEffect transition="out" filter="blinds(horizontal)">
                                      <p:cBhvr>
                                        <p:cTn id="26" dur="500"/>
                                        <p:tgtEl>
                                          <p:spTgt spid="15409"/>
                                        </p:tgtEl>
                                      </p:cBhvr>
                                    </p:animEffect>
                                    <p:set>
                                      <p:cBhvr>
                                        <p:cTn id="27" dur="1" fill="hold">
                                          <p:stCondLst>
                                            <p:cond delay="499"/>
                                          </p:stCondLst>
                                        </p:cTn>
                                        <p:tgtEl>
                                          <p:spTgt spid="1540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41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6"/>
                                        </p:tgtEl>
                                        <p:attrNameLst>
                                          <p:attrName>style.visibility</p:attrName>
                                        </p:attrNameLst>
                                      </p:cBhvr>
                                      <p:to>
                                        <p:strVal val="visible"/>
                                      </p:to>
                                    </p:set>
                                  </p:childTnLst>
                                </p:cTn>
                              </p:par>
                              <p:par>
                                <p:cTn id="38" presetID="3" presetClass="entr" presetSubtype="10" fill="hold" grpId="0" nodeType="withEffect">
                                  <p:stCondLst>
                                    <p:cond delay="0"/>
                                  </p:stCondLst>
                                  <p:childTnLst>
                                    <p:set>
                                      <p:cBhvr>
                                        <p:cTn id="39" dur="1" fill="hold">
                                          <p:stCondLst>
                                            <p:cond delay="0"/>
                                          </p:stCondLst>
                                        </p:cTn>
                                        <p:tgtEl>
                                          <p:spTgt spid="15386"/>
                                        </p:tgtEl>
                                        <p:attrNameLst>
                                          <p:attrName>style.visibility</p:attrName>
                                        </p:attrNameLst>
                                      </p:cBhvr>
                                      <p:to>
                                        <p:strVal val="visible"/>
                                      </p:to>
                                    </p:set>
                                    <p:animEffect transition="in" filter="blinds(horizontal)">
                                      <p:cBhvr>
                                        <p:cTn id="40" dur="500"/>
                                        <p:tgtEl>
                                          <p:spTgt spid="15386"/>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5389"/>
                                        </p:tgtEl>
                                        <p:attrNameLst>
                                          <p:attrName>style.visibility</p:attrName>
                                        </p:attrNameLst>
                                      </p:cBhvr>
                                      <p:to>
                                        <p:strVal val="visible"/>
                                      </p:to>
                                    </p:set>
                                    <p:animEffect transition="in" filter="blinds(horizontal)">
                                      <p:cBhvr>
                                        <p:cTn id="43" dur="500"/>
                                        <p:tgtEl>
                                          <p:spTgt spid="1538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5387"/>
                                        </p:tgtEl>
                                        <p:attrNameLst>
                                          <p:attrName>style.visibility</p:attrName>
                                        </p:attrNameLst>
                                      </p:cBhvr>
                                      <p:to>
                                        <p:strVal val="visible"/>
                                      </p:to>
                                    </p:set>
                                    <p:animEffect transition="in" filter="blinds(horizontal)">
                                      <p:cBhvr>
                                        <p:cTn id="46" dur="500"/>
                                        <p:tgtEl>
                                          <p:spTgt spid="15387"/>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5388"/>
                                        </p:tgtEl>
                                        <p:attrNameLst>
                                          <p:attrName>style.visibility</p:attrName>
                                        </p:attrNameLst>
                                      </p:cBhvr>
                                      <p:to>
                                        <p:strVal val="visible"/>
                                      </p:to>
                                    </p:set>
                                    <p:animEffect transition="in" filter="blinds(horizontal)">
                                      <p:cBhvr>
                                        <p:cTn id="49" dur="500"/>
                                        <p:tgtEl>
                                          <p:spTgt spid="15388"/>
                                        </p:tgtEl>
                                      </p:cBhvr>
                                    </p:animEffect>
                                  </p:childTnLst>
                                </p:cTn>
                              </p:par>
                              <p:par>
                                <p:cTn id="50" presetID="1" presetClass="entr" presetSubtype="0" fill="hold" nodeType="withEffect">
                                  <p:stCondLst>
                                    <p:cond delay="0"/>
                                  </p:stCondLst>
                                  <p:childTnLst>
                                    <p:set>
                                      <p:cBhvr>
                                        <p:cTn id="51" dur="1" fill="hold">
                                          <p:stCondLst>
                                            <p:cond delay="0"/>
                                          </p:stCondLst>
                                        </p:cTn>
                                        <p:tgtEl>
                                          <p:spTgt spid="3"/>
                                        </p:tgtEl>
                                        <p:attrNameLst>
                                          <p:attrName>style.visibility</p:attrName>
                                        </p:attrNameLst>
                                      </p:cBhvr>
                                      <p:to>
                                        <p:strVal val="visible"/>
                                      </p:to>
                                    </p:set>
                                  </p:childTnLst>
                                </p:cTn>
                              </p:par>
                              <p:par>
                                <p:cTn id="52" presetID="3" presetClass="exit" presetSubtype="10" fill="hold" grpId="1" nodeType="withEffect">
                                  <p:stCondLst>
                                    <p:cond delay="0"/>
                                  </p:stCondLst>
                                  <p:childTnLst>
                                    <p:animEffect transition="out" filter="blinds(horizontal)">
                                      <p:cBhvr>
                                        <p:cTn id="53" dur="500"/>
                                        <p:tgtEl>
                                          <p:spTgt spid="15410"/>
                                        </p:tgtEl>
                                      </p:cBhvr>
                                    </p:animEffect>
                                    <p:set>
                                      <p:cBhvr>
                                        <p:cTn id="54" dur="1" fill="hold">
                                          <p:stCondLst>
                                            <p:cond delay="499"/>
                                          </p:stCondLst>
                                        </p:cTn>
                                        <p:tgtEl>
                                          <p:spTgt spid="1541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395">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41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5395">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412"/>
                                        </p:tgtEl>
                                        <p:attrNameLst>
                                          <p:attrName>style.visibility</p:attrName>
                                        </p:attrNameLst>
                                      </p:cBhvr>
                                      <p:to>
                                        <p:strVal val="visible"/>
                                      </p:to>
                                    </p:set>
                                  </p:childTnLst>
                                </p:cTn>
                              </p:par>
                              <p:par>
                                <p:cTn id="71" presetID="3" presetClass="exit" presetSubtype="10" fill="hold" grpId="1" nodeType="withEffect">
                                  <p:stCondLst>
                                    <p:cond delay="0"/>
                                  </p:stCondLst>
                                  <p:childTnLst>
                                    <p:animEffect transition="out" filter="blinds(horizontal)">
                                      <p:cBhvr>
                                        <p:cTn id="72" dur="500"/>
                                        <p:tgtEl>
                                          <p:spTgt spid="15411"/>
                                        </p:tgtEl>
                                      </p:cBhvr>
                                    </p:animEffect>
                                    <p:set>
                                      <p:cBhvr>
                                        <p:cTn id="73" dur="1" fill="hold">
                                          <p:stCondLst>
                                            <p:cond delay="499"/>
                                          </p:stCondLst>
                                        </p:cTn>
                                        <p:tgtEl>
                                          <p:spTgt spid="15411"/>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15395">
                                            <p:txEl>
                                              <p:pRg st="2" end="2"/>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5365"/>
                                        </p:tgtEl>
                                        <p:attrNameLst>
                                          <p:attrName>style.visibility</p:attrName>
                                        </p:attrNameLst>
                                      </p:cBhvr>
                                      <p:to>
                                        <p:strVal val="visible"/>
                                      </p:to>
                                    </p:set>
                                  </p:childTnLst>
                                </p:cTn>
                              </p:par>
                              <p:par>
                                <p:cTn id="82" presetID="3" presetClass="exit" presetSubtype="10" fill="hold" grpId="1" nodeType="withEffect">
                                  <p:stCondLst>
                                    <p:cond delay="0"/>
                                  </p:stCondLst>
                                  <p:childTnLst>
                                    <p:animEffect transition="out" filter="blinds(horizontal)">
                                      <p:cBhvr>
                                        <p:cTn id="83" dur="500"/>
                                        <p:tgtEl>
                                          <p:spTgt spid="15412"/>
                                        </p:tgtEl>
                                      </p:cBhvr>
                                    </p:animEffect>
                                    <p:set>
                                      <p:cBhvr>
                                        <p:cTn id="84" dur="1" fill="hold">
                                          <p:stCondLst>
                                            <p:cond delay="499"/>
                                          </p:stCondLst>
                                        </p:cTn>
                                        <p:tgtEl>
                                          <p:spTgt spid="15412"/>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5395">
                                            <p:txEl>
                                              <p:pRg st="3" end="3"/>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5395">
                                            <p:txEl>
                                              <p:pRg st="4" end="4"/>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539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5413"/>
                                        </p:tgtEl>
                                        <p:attrNameLst>
                                          <p:attrName>style.visibility</p:attrName>
                                        </p:attrNameLst>
                                      </p:cBhvr>
                                      <p:to>
                                        <p:strVal val="visible"/>
                                      </p:to>
                                    </p:set>
                                  </p:childTnLst>
                                </p:cTn>
                              </p:par>
                              <p:par>
                                <p:cTn id="97" presetID="3" presetClass="exit" presetSubtype="10" fill="hold" grpId="1" nodeType="withEffect">
                                  <p:stCondLst>
                                    <p:cond delay="0"/>
                                  </p:stCondLst>
                                  <p:childTnLst>
                                    <p:animEffect transition="out" filter="blinds(horizontal)">
                                      <p:cBhvr>
                                        <p:cTn id="98" dur="500"/>
                                        <p:tgtEl>
                                          <p:spTgt spid="15365"/>
                                        </p:tgtEl>
                                      </p:cBhvr>
                                    </p:animEffect>
                                    <p:set>
                                      <p:cBhvr>
                                        <p:cTn id="99" dur="1" fill="hold">
                                          <p:stCondLst>
                                            <p:cond delay="499"/>
                                          </p:stCondLst>
                                        </p:cTn>
                                        <p:tgtEl>
                                          <p:spTgt spid="15365"/>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15395">
                                            <p:txEl>
                                              <p:pRg st="6" end="6"/>
                                            </p:txEl>
                                          </p:spTgt>
                                        </p:tgtEl>
                                        <p:attrNameLst>
                                          <p:attrName>style.visibility</p:attrName>
                                        </p:attrNameLst>
                                      </p:cBhvr>
                                      <p:to>
                                        <p:strVal val="visible"/>
                                      </p:to>
                                    </p:set>
                                  </p:childTnLst>
                                </p:cTn>
                              </p:par>
                              <p:par>
                                <p:cTn id="104" presetID="3" presetClass="exit" presetSubtype="10" fill="hold" grpId="1" nodeType="withEffect">
                                  <p:stCondLst>
                                    <p:cond delay="0"/>
                                  </p:stCondLst>
                                  <p:childTnLst>
                                    <p:animEffect transition="out" filter="blinds(horizontal)">
                                      <p:cBhvr>
                                        <p:cTn id="105" dur="500"/>
                                        <p:tgtEl>
                                          <p:spTgt spid="15413"/>
                                        </p:tgtEl>
                                      </p:cBhvr>
                                    </p:animEffect>
                                    <p:set>
                                      <p:cBhvr>
                                        <p:cTn id="106" dur="1" fill="hold">
                                          <p:stCondLst>
                                            <p:cond delay="499"/>
                                          </p:stCondLst>
                                        </p:cTn>
                                        <p:tgtEl>
                                          <p:spTgt spid="15413"/>
                                        </p:tgtEl>
                                        <p:attrNameLst>
                                          <p:attrName>style.visibility</p:attrName>
                                        </p:attrNameLst>
                                      </p:cBhvr>
                                      <p:to>
                                        <p:strVal val="hidden"/>
                                      </p:to>
                                    </p:set>
                                  </p:childTnLst>
                                </p:cTn>
                              </p:par>
                              <p:par>
                                <p:cTn id="107" presetID="1" presetClass="entr" presetSubtype="0" fill="hold" nodeType="withEffect">
                                  <p:stCondLst>
                                    <p:cond delay="0"/>
                                  </p:stCondLst>
                                  <p:childTnLst>
                                    <p:set>
                                      <p:cBhvr>
                                        <p:cTn id="108" dur="1" fill="hold">
                                          <p:stCondLst>
                                            <p:cond delay="0"/>
                                          </p:stCondLst>
                                        </p:cTn>
                                        <p:tgtEl>
                                          <p:spTgt spid="5"/>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543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5414"/>
                                        </p:tgtEl>
                                        <p:attrNameLst>
                                          <p:attrName>style.visibility</p:attrName>
                                        </p:attrNameLst>
                                      </p:cBhvr>
                                      <p:to>
                                        <p:strVal val="visible"/>
                                      </p:to>
                                    </p:set>
                                  </p:childTnLst>
                                </p:cTn>
                              </p:par>
                              <p:par>
                                <p:cTn id="119" presetID="3" presetClass="exit" presetSubtype="10" fill="hold" grpId="1" nodeType="withEffect">
                                  <p:stCondLst>
                                    <p:cond delay="0"/>
                                  </p:stCondLst>
                                  <p:childTnLst>
                                    <p:animEffect transition="out" filter="blinds(horizontal)">
                                      <p:cBhvr>
                                        <p:cTn id="120" dur="500"/>
                                        <p:tgtEl>
                                          <p:spTgt spid="60"/>
                                        </p:tgtEl>
                                      </p:cBhvr>
                                    </p:animEffect>
                                    <p:set>
                                      <p:cBhvr>
                                        <p:cTn id="121" dur="1" fill="hold">
                                          <p:stCondLst>
                                            <p:cond delay="499"/>
                                          </p:stCondLst>
                                        </p:cTn>
                                        <p:tgtEl>
                                          <p:spTgt spid="60"/>
                                        </p:tgtEl>
                                        <p:attrNameLst>
                                          <p:attrName>style.visibility</p:attrName>
                                        </p:attrNameLst>
                                      </p:cBhvr>
                                      <p:to>
                                        <p:strVal val="hidden"/>
                                      </p:to>
                                    </p:set>
                                  </p:childTnLst>
                                </p:cTn>
                              </p:par>
                              <p:par>
                                <p:cTn id="122" presetID="1" presetClass="entr" presetSubtype="0" fill="hold" grpId="0" nodeType="withEffect">
                                  <p:stCondLst>
                                    <p:cond delay="0"/>
                                  </p:stCondLst>
                                  <p:childTnLst>
                                    <p:set>
                                      <p:cBhvr>
                                        <p:cTn id="123" dur="1" fill="hold">
                                          <p:stCondLst>
                                            <p:cond delay="0"/>
                                          </p:stCondLst>
                                        </p:cTn>
                                        <p:tgtEl>
                                          <p:spTgt spid="15428"/>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15426"/>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15416"/>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15415"/>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15366"/>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15417"/>
                                        </p:tgtEl>
                                        <p:attrNameLst>
                                          <p:attrName>style.visibility</p:attrName>
                                        </p:attrNameLst>
                                      </p:cBhvr>
                                      <p:to>
                                        <p:strVal val="visible"/>
                                      </p:to>
                                    </p:set>
                                  </p:childTnLst>
                                </p:cTn>
                              </p:par>
                              <p:par>
                                <p:cTn id="140" presetID="3" presetClass="exit" presetSubtype="10" fill="hold" grpId="1" nodeType="withEffect">
                                  <p:stCondLst>
                                    <p:cond delay="0"/>
                                  </p:stCondLst>
                                  <p:childTnLst>
                                    <p:animEffect transition="out" filter="blinds(horizontal)">
                                      <p:cBhvr>
                                        <p:cTn id="141" dur="500"/>
                                        <p:tgtEl>
                                          <p:spTgt spid="15416"/>
                                        </p:tgtEl>
                                      </p:cBhvr>
                                    </p:animEffect>
                                    <p:set>
                                      <p:cBhvr>
                                        <p:cTn id="142" dur="1" fill="hold">
                                          <p:stCondLst>
                                            <p:cond delay="499"/>
                                          </p:stCondLst>
                                        </p:cTn>
                                        <p:tgtEl>
                                          <p:spTgt spid="15416"/>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5420"/>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5418"/>
                                        </p:tgtEl>
                                        <p:attrNameLst>
                                          <p:attrName>style.visibility</p:attrName>
                                        </p:attrNameLst>
                                      </p:cBhvr>
                                      <p:to>
                                        <p:strVal val="visible"/>
                                      </p:to>
                                    </p:set>
                                  </p:childTnLst>
                                </p:cTn>
                              </p:par>
                              <p:par>
                                <p:cTn id="151" presetID="3" presetClass="exit" presetSubtype="10" fill="hold" grpId="1" nodeType="withEffect">
                                  <p:stCondLst>
                                    <p:cond delay="0"/>
                                  </p:stCondLst>
                                  <p:childTnLst>
                                    <p:animEffect transition="out" filter="blinds(horizontal)">
                                      <p:cBhvr>
                                        <p:cTn id="152" dur="500"/>
                                        <p:tgtEl>
                                          <p:spTgt spid="15417"/>
                                        </p:tgtEl>
                                      </p:cBhvr>
                                    </p:animEffect>
                                    <p:set>
                                      <p:cBhvr>
                                        <p:cTn id="153" dur="1" fill="hold">
                                          <p:stCondLst>
                                            <p:cond delay="499"/>
                                          </p:stCondLst>
                                        </p:cTn>
                                        <p:tgtEl>
                                          <p:spTgt spid="15417"/>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15419"/>
                                        </p:tgtEl>
                                        <p:attrNameLst>
                                          <p:attrName>style.visibility</p:attrName>
                                        </p:attrNameLst>
                                      </p:cBhvr>
                                      <p:to>
                                        <p:strVal val="visible"/>
                                      </p:to>
                                    </p:se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grpId="0" nodeType="clickEffect">
                                  <p:stCondLst>
                                    <p:cond delay="0"/>
                                  </p:stCondLst>
                                  <p:childTnLst>
                                    <p:set>
                                      <p:cBhvr>
                                        <p:cTn id="161" dur="1" fill="hold">
                                          <p:stCondLst>
                                            <p:cond delay="0"/>
                                          </p:stCondLst>
                                        </p:cTn>
                                        <p:tgtEl>
                                          <p:spTgt spid="15421"/>
                                        </p:tgtEl>
                                        <p:attrNameLst>
                                          <p:attrName>style.visibility</p:attrName>
                                        </p:attrNameLst>
                                      </p:cBhvr>
                                      <p:to>
                                        <p:strVal val="visible"/>
                                      </p:to>
                                    </p:set>
                                  </p:childTnLst>
                                </p:cTn>
                              </p:par>
                              <p:par>
                                <p:cTn id="162" presetID="3" presetClass="exit" presetSubtype="10" fill="hold" grpId="1" nodeType="withEffect">
                                  <p:stCondLst>
                                    <p:cond delay="0"/>
                                  </p:stCondLst>
                                  <p:childTnLst>
                                    <p:animEffect transition="out" filter="blinds(horizontal)">
                                      <p:cBhvr>
                                        <p:cTn id="163" dur="500"/>
                                        <p:tgtEl>
                                          <p:spTgt spid="15418"/>
                                        </p:tgtEl>
                                      </p:cBhvr>
                                    </p:animEffect>
                                    <p:set>
                                      <p:cBhvr>
                                        <p:cTn id="164" dur="1" fill="hold">
                                          <p:stCondLst>
                                            <p:cond delay="499"/>
                                          </p:stCondLst>
                                        </p:cTn>
                                        <p:tgtEl>
                                          <p:spTgt spid="15418"/>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15372"/>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5373"/>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15424"/>
                                        </p:tgtEl>
                                        <p:attrNameLst>
                                          <p:attrName>style.visibility</p:attrName>
                                        </p:attrNameLst>
                                      </p:cBhvr>
                                      <p:to>
                                        <p:strVal val="visible"/>
                                      </p:to>
                                    </p:set>
                                  </p:childTnLst>
                                </p:cTn>
                              </p:par>
                              <p:par>
                                <p:cTn id="175" presetID="3" presetClass="exit" presetSubtype="10" fill="hold" grpId="1" nodeType="withEffect">
                                  <p:stCondLst>
                                    <p:cond delay="0"/>
                                  </p:stCondLst>
                                  <p:childTnLst>
                                    <p:animEffect transition="out" filter="blinds(horizontal)">
                                      <p:cBhvr>
                                        <p:cTn id="176" dur="500"/>
                                        <p:tgtEl>
                                          <p:spTgt spid="15421"/>
                                        </p:tgtEl>
                                      </p:cBhvr>
                                    </p:animEffect>
                                    <p:set>
                                      <p:cBhvr>
                                        <p:cTn id="177" dur="1" fill="hold">
                                          <p:stCondLst>
                                            <p:cond delay="499"/>
                                          </p:stCondLst>
                                        </p:cTn>
                                        <p:tgtEl>
                                          <p:spTgt spid="15421"/>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nodeType="clickEffect">
                                  <p:stCondLst>
                                    <p:cond delay="0"/>
                                  </p:stCondLst>
                                  <p:childTnLst>
                                    <p:set>
                                      <p:cBhvr>
                                        <p:cTn id="181" dur="1" fill="hold">
                                          <p:stCondLst>
                                            <p:cond delay="0"/>
                                          </p:stCondLst>
                                        </p:cTn>
                                        <p:tgtEl>
                                          <p:spTgt spid="15425"/>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15422"/>
                                        </p:tgtEl>
                                        <p:attrNameLst>
                                          <p:attrName>style.visibility</p:attrName>
                                        </p:attrNameLst>
                                      </p:cBhvr>
                                      <p:to>
                                        <p:strVal val="visible"/>
                                      </p:to>
                                    </p:set>
                                  </p:childTnLst>
                                </p:cTn>
                              </p:par>
                              <p:par>
                                <p:cTn id="186" presetID="3" presetClass="exit" presetSubtype="10" fill="hold" grpId="1" nodeType="withEffect">
                                  <p:stCondLst>
                                    <p:cond delay="0"/>
                                  </p:stCondLst>
                                  <p:childTnLst>
                                    <p:animEffect transition="out" filter="blinds(horizontal)">
                                      <p:cBhvr>
                                        <p:cTn id="187" dur="500"/>
                                        <p:tgtEl>
                                          <p:spTgt spid="15424"/>
                                        </p:tgtEl>
                                      </p:cBhvr>
                                    </p:animEffect>
                                    <p:set>
                                      <p:cBhvr>
                                        <p:cTn id="188" dur="1" fill="hold">
                                          <p:stCondLst>
                                            <p:cond delay="499"/>
                                          </p:stCondLst>
                                        </p:cTn>
                                        <p:tgtEl>
                                          <p:spTgt spid="15424"/>
                                        </p:tgtEl>
                                        <p:attrNameLst>
                                          <p:attrName>style.visibility</p:attrName>
                                        </p:attrNameLst>
                                      </p:cBhvr>
                                      <p:to>
                                        <p:strVal val="hidden"/>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nodeType="clickEffect">
                                  <p:stCondLst>
                                    <p:cond delay="0"/>
                                  </p:stCondLst>
                                  <p:childTnLst>
                                    <p:set>
                                      <p:cBhvr>
                                        <p:cTn id="192" dur="1" fill="hold">
                                          <p:stCondLst>
                                            <p:cond delay="0"/>
                                          </p:stCondLst>
                                        </p:cTn>
                                        <p:tgtEl>
                                          <p:spTgt spid="15423"/>
                                        </p:tgtEl>
                                        <p:attrNameLst>
                                          <p:attrName>style.visibility</p:attrName>
                                        </p:attrNameLst>
                                      </p:cBhvr>
                                      <p:to>
                                        <p:strVal val="visible"/>
                                      </p:to>
                                    </p:set>
                                  </p:childTnLst>
                                </p:cTn>
                              </p:par>
                              <p:par>
                                <p:cTn id="193" presetID="3" presetClass="exit" presetSubtype="10" fill="hold" grpId="1" nodeType="withEffect">
                                  <p:stCondLst>
                                    <p:cond delay="0"/>
                                  </p:stCondLst>
                                  <p:childTnLst>
                                    <p:animEffect transition="out" filter="blinds(horizontal)">
                                      <p:cBhvr>
                                        <p:cTn id="194" dur="500"/>
                                        <p:tgtEl>
                                          <p:spTgt spid="15422"/>
                                        </p:tgtEl>
                                      </p:cBhvr>
                                    </p:animEffect>
                                    <p:set>
                                      <p:cBhvr>
                                        <p:cTn id="195" dur="1" fill="hold">
                                          <p:stCondLst>
                                            <p:cond delay="499"/>
                                          </p:stCondLst>
                                        </p:cTn>
                                        <p:tgtEl>
                                          <p:spTgt spid="15422"/>
                                        </p:tgtEl>
                                        <p:attrNameLst>
                                          <p:attrName>style.visibility</p:attrName>
                                        </p:attrNameLst>
                                      </p:cBhvr>
                                      <p:to>
                                        <p:strVal val="hidden"/>
                                      </p:to>
                                    </p:set>
                                  </p:childTnLst>
                                </p:cTn>
                              </p:par>
                              <p:par>
                                <p:cTn id="196" presetID="1" presetClass="entr" presetSubtype="0" fill="hold" grpId="0" nodeType="withEffect">
                                  <p:stCondLst>
                                    <p:cond delay="0"/>
                                  </p:stCondLst>
                                  <p:childTnLst>
                                    <p:set>
                                      <p:cBhvr>
                                        <p:cTn id="197" dur="1" fill="hold">
                                          <p:stCondLst>
                                            <p:cond delay="0"/>
                                          </p:stCondLst>
                                        </p:cTn>
                                        <p:tgtEl>
                                          <p:spTgt spid="15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P spid="15365" grpId="1" animBg="1"/>
      <p:bldP spid="15366" grpId="0"/>
      <p:bldP spid="15373" grpId="0"/>
      <p:bldP spid="15375" grpId="0" animBg="1"/>
      <p:bldP spid="15385" grpId="0" animBg="1"/>
      <p:bldP spid="15386" grpId="0" animBg="1"/>
      <p:bldP spid="15387" grpId="0" animBg="1"/>
      <p:bldP spid="15388" grpId="0"/>
      <p:bldP spid="15389" grpId="0"/>
      <p:bldP spid="15400" grpId="0"/>
      <p:bldP spid="15401" grpId="0"/>
      <p:bldP spid="15402" grpId="0"/>
      <p:bldP spid="15409" grpId="0" animBg="1"/>
      <p:bldP spid="15409" grpId="1" animBg="1"/>
      <p:bldP spid="15410" grpId="0" animBg="1"/>
      <p:bldP spid="15410" grpId="1" animBg="1"/>
      <p:bldP spid="15411" grpId="0" animBg="1"/>
      <p:bldP spid="15411" grpId="1" animBg="1"/>
      <p:bldP spid="15412" grpId="0" animBg="1"/>
      <p:bldP spid="15412" grpId="1" animBg="1"/>
      <p:bldP spid="15413" grpId="0" animBg="1"/>
      <p:bldP spid="15413" grpId="1" animBg="1"/>
      <p:bldP spid="15414" grpId="0"/>
      <p:bldP spid="15415" grpId="0"/>
      <p:bldP spid="15416" grpId="0" animBg="1"/>
      <p:bldP spid="15416" grpId="1" animBg="1"/>
      <p:bldP spid="15417" grpId="0" animBg="1"/>
      <p:bldP spid="15417" grpId="1" animBg="1"/>
      <p:bldP spid="15418" grpId="0" animBg="1"/>
      <p:bldP spid="15418" grpId="1" animBg="1"/>
      <p:bldP spid="15419" grpId="0"/>
      <p:bldP spid="15420" grpId="0"/>
      <p:bldP spid="15421" grpId="0" animBg="1"/>
      <p:bldP spid="15421" grpId="1" animBg="1"/>
      <p:bldP spid="15422" grpId="0" animBg="1"/>
      <p:bldP spid="15422" grpId="1" animBg="1"/>
      <p:bldP spid="15424" grpId="0" animBg="1"/>
      <p:bldP spid="15424" grpId="1" animBg="1"/>
      <p:bldP spid="15426" grpId="0"/>
      <p:bldP spid="15428" grpId="0" animBg="1"/>
      <p:bldP spid="15429" grpId="0"/>
      <p:bldP spid="15431" grpId="0"/>
      <p:bldP spid="60" grpId="0" animBg="1"/>
      <p:bldP spid="6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304800"/>
            <a:ext cx="8191500" cy="2308324"/>
          </a:xfrm>
          <a:prstGeom prst="rect">
            <a:avLst/>
          </a:prstGeom>
        </p:spPr>
        <p:txBody>
          <a:bodyPr wrap="square">
            <a:spAutoFit/>
          </a:bodyPr>
          <a:lstStyle/>
          <a:p>
            <a:pPr marR="0" lvl="0" algn="ctr">
              <a:spcBef>
                <a:spcPts val="0"/>
              </a:spcBef>
              <a:spcAft>
                <a:spcPts val="0"/>
              </a:spcAft>
              <a:tabLst>
                <a:tab pos="0" algn="l"/>
                <a:tab pos="228600" algn="l"/>
              </a:tabLst>
            </a:pPr>
            <a:r>
              <a:rPr lang="nl-NL" sz="2400" dirty="0" smtClean="0">
                <a:latin typeface="Times New Roman"/>
                <a:ea typeface="Times New Roman"/>
              </a:rPr>
              <a:t>BÀI TẬP VẬN DỤNG</a:t>
            </a:r>
            <a:endParaRPr lang="nl-NL" sz="2400" dirty="0" smtClean="0">
              <a:effectLst/>
              <a:latin typeface="Times New Roman"/>
              <a:ea typeface="Times New Roman"/>
            </a:endParaRPr>
          </a:p>
          <a:p>
            <a:pPr marR="0" lvl="0">
              <a:spcBef>
                <a:spcPts val="0"/>
              </a:spcBef>
              <a:spcAft>
                <a:spcPts val="0"/>
              </a:spcAft>
              <a:buSzPts val="1600"/>
              <a:tabLst>
                <a:tab pos="228600" algn="l"/>
              </a:tabLst>
            </a:pPr>
            <a:r>
              <a:rPr lang="nl-NL" sz="2400" b="1" dirty="0" smtClean="0">
                <a:effectLst/>
                <a:latin typeface="Times New Roman"/>
                <a:ea typeface="Times New Roman"/>
              </a:rPr>
              <a:t>1. </a:t>
            </a:r>
            <a:r>
              <a:rPr lang="nl-NL" sz="2400" dirty="0" smtClean="0">
                <a:effectLst/>
                <a:latin typeface="Times New Roman"/>
                <a:ea typeface="Times New Roman"/>
              </a:rPr>
              <a:t>Lúc 7 h một người đi xe đạp xuất phát từ điểm A đi với vận tốc 15km/h. Lúc 9 h một xe máy chuyển động với vận tốc 40km/h đuổi theo người đi xe đạp. Hỏi sau bao lâu người đó đuổi kịp người đi xe đạp, xác định vị trí gặp nhau.</a:t>
            </a:r>
          </a:p>
          <a:p>
            <a:pPr marR="0" lvl="0" algn="ctr">
              <a:spcBef>
                <a:spcPts val="0"/>
              </a:spcBef>
              <a:spcAft>
                <a:spcPts val="0"/>
              </a:spcAft>
              <a:buSzPts val="1600"/>
              <a:tabLst>
                <a:tab pos="228600" algn="l"/>
              </a:tabLst>
            </a:pPr>
            <a:r>
              <a:rPr lang="en-US" sz="2400" i="1" dirty="0" smtClean="0">
                <a:solidFill>
                  <a:srgbClr val="FF0000"/>
                </a:solidFill>
                <a:effectLst/>
                <a:latin typeface="Times New Roman"/>
                <a:ea typeface="Times New Roman"/>
              </a:rPr>
              <a:t>t =1,2h (1h12ph); </a:t>
            </a:r>
            <a:r>
              <a:rPr lang="en-US" sz="2400" i="1" dirty="0" err="1" smtClean="0">
                <a:solidFill>
                  <a:srgbClr val="FF0000"/>
                </a:solidFill>
                <a:effectLst/>
                <a:latin typeface="Times New Roman"/>
                <a:ea typeface="Times New Roman"/>
              </a:rPr>
              <a:t>Chỗ</a:t>
            </a:r>
            <a:r>
              <a:rPr lang="en-US" sz="2400" i="1" dirty="0" smtClean="0">
                <a:solidFill>
                  <a:srgbClr val="FF0000"/>
                </a:solidFill>
                <a:effectLst/>
                <a:latin typeface="Times New Roman"/>
                <a:ea typeface="Times New Roman"/>
              </a:rPr>
              <a:t> </a:t>
            </a:r>
            <a:r>
              <a:rPr lang="en-US" sz="2400" i="1" dirty="0" err="1" smtClean="0">
                <a:solidFill>
                  <a:srgbClr val="FF0000"/>
                </a:solidFill>
                <a:effectLst/>
                <a:latin typeface="Times New Roman"/>
                <a:ea typeface="Times New Roman"/>
              </a:rPr>
              <a:t>gặp</a:t>
            </a:r>
            <a:r>
              <a:rPr lang="en-US" sz="2400" i="1" dirty="0" smtClean="0">
                <a:solidFill>
                  <a:srgbClr val="FF0000"/>
                </a:solidFill>
                <a:effectLst/>
                <a:latin typeface="Times New Roman"/>
                <a:ea typeface="Times New Roman"/>
              </a:rPr>
              <a:t> </a:t>
            </a:r>
            <a:r>
              <a:rPr lang="en-US" sz="2400" i="1" dirty="0" err="1" smtClean="0">
                <a:solidFill>
                  <a:srgbClr val="FF0000"/>
                </a:solidFill>
                <a:effectLst/>
                <a:latin typeface="Times New Roman"/>
                <a:ea typeface="Times New Roman"/>
              </a:rPr>
              <a:t>cách</a:t>
            </a:r>
            <a:r>
              <a:rPr lang="en-US" sz="2400" i="1" dirty="0" smtClean="0">
                <a:solidFill>
                  <a:srgbClr val="FF0000"/>
                </a:solidFill>
                <a:effectLst/>
                <a:latin typeface="Times New Roman"/>
                <a:ea typeface="Times New Roman"/>
              </a:rPr>
              <a:t> A: S</a:t>
            </a:r>
            <a:r>
              <a:rPr lang="en-US" sz="2400" i="1" baseline="-25000" dirty="0" smtClean="0">
                <a:solidFill>
                  <a:srgbClr val="FF0000"/>
                </a:solidFill>
                <a:effectLst/>
                <a:latin typeface="Times New Roman"/>
                <a:ea typeface="Times New Roman"/>
              </a:rPr>
              <a:t>1</a:t>
            </a:r>
            <a:r>
              <a:rPr lang="en-US" sz="2400" i="1" dirty="0" smtClean="0">
                <a:solidFill>
                  <a:srgbClr val="FF0000"/>
                </a:solidFill>
                <a:effectLst/>
                <a:latin typeface="Times New Roman"/>
                <a:ea typeface="Times New Roman"/>
              </a:rPr>
              <a:t> = 48km</a:t>
            </a:r>
            <a:endParaRPr lang="en-US" sz="2400" i="1" dirty="0">
              <a:solidFill>
                <a:srgbClr val="FF0000"/>
              </a:solidFill>
              <a:effectLst/>
              <a:latin typeface="Times New Roman"/>
              <a:ea typeface="Times New Roman"/>
            </a:endParaRPr>
          </a:p>
        </p:txBody>
      </p:sp>
      <p:sp>
        <p:nvSpPr>
          <p:cNvPr id="8" name="Rectangle 8"/>
          <p:cNvSpPr>
            <a:spLocks noChangeArrowheads="1"/>
          </p:cNvSpPr>
          <p:nvPr/>
        </p:nvSpPr>
        <p:spPr bwMode="auto">
          <a:xfrm>
            <a:off x="438150" y="2720876"/>
            <a:ext cx="8458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nl-NL" sz="2400" b="1" dirty="0" smtClean="0">
                <a:solidFill>
                  <a:prstClr val="black"/>
                </a:solidFill>
                <a:latin typeface="Times New Roman" pitchFamily="18" charset="0"/>
                <a:ea typeface="Times New Roman" pitchFamily="18" charset="0"/>
                <a:cs typeface="Times New Roman" pitchFamily="18" charset="0"/>
              </a:rPr>
              <a:t>2. </a:t>
            </a:r>
            <a:r>
              <a:rPr lang="nl-NL" sz="2400" dirty="0" smtClean="0">
                <a:solidFill>
                  <a:prstClr val="black"/>
                </a:solidFill>
                <a:latin typeface="Times New Roman" pitchFamily="18" charset="0"/>
                <a:ea typeface="Times New Roman" pitchFamily="18" charset="0"/>
                <a:cs typeface="Times New Roman" pitchFamily="18" charset="0"/>
              </a:rPr>
              <a:t>Hai </a:t>
            </a:r>
            <a:r>
              <a:rPr lang="nl-NL" sz="2400" dirty="0">
                <a:solidFill>
                  <a:prstClr val="black"/>
                </a:solidFill>
                <a:latin typeface="Times New Roman" pitchFamily="18" charset="0"/>
                <a:ea typeface="Times New Roman" pitchFamily="18" charset="0"/>
                <a:cs typeface="Times New Roman" pitchFamily="18" charset="0"/>
              </a:rPr>
              <a:t>vật xuất phát từ A </a:t>
            </a:r>
            <a:r>
              <a:rPr lang="nl-NL" sz="2400" dirty="0" smtClean="0">
                <a:solidFill>
                  <a:prstClr val="black"/>
                </a:solidFill>
                <a:latin typeface="Times New Roman" pitchFamily="18" charset="0"/>
                <a:ea typeface="Times New Roman" pitchFamily="18" charset="0"/>
                <a:cs typeface="Times New Roman" pitchFamily="18" charset="0"/>
              </a:rPr>
              <a:t>và </a:t>
            </a:r>
            <a:r>
              <a:rPr lang="nl-NL" sz="2400" dirty="0">
                <a:solidFill>
                  <a:prstClr val="black"/>
                </a:solidFill>
                <a:latin typeface="Times New Roman" pitchFamily="18" charset="0"/>
                <a:ea typeface="Times New Roman" pitchFamily="18" charset="0"/>
                <a:cs typeface="Times New Roman" pitchFamily="18" charset="0"/>
              </a:rPr>
              <a:t>B, chuyển động cùng chiều theo hướng A </a:t>
            </a:r>
            <a:r>
              <a:rPr lang="nl-NL" sz="2400" dirty="0" smtClean="0">
                <a:solidFill>
                  <a:prstClr val="black"/>
                </a:solidFill>
                <a:latin typeface="Times New Roman" pitchFamily="18" charset="0"/>
                <a:ea typeface="Times New Roman" pitchFamily="18" charset="0"/>
                <a:cs typeface="Times New Roman" pitchFamily="18" charset="0"/>
              </a:rPr>
              <a:t>đến</a:t>
            </a:r>
            <a:r>
              <a:rPr lang="nl-NL" sz="2400" dirty="0" smtClean="0">
                <a:solidFill>
                  <a:prstClr val="black"/>
                </a:solidFill>
                <a:latin typeface="Times New Roman" pitchFamily="18" charset="0"/>
                <a:cs typeface="Times New Roman" pitchFamily="18" charset="0"/>
              </a:rPr>
              <a:t> </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Vật thứ nhất chuyển động từ A với vận tốc 36km/h, vật thứ 2 chuyển động đều từ B với vận tốc 18km/h. Sau bao lâu hai vật gặp nhau? Chỗ gặp nhau cách B?km</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Cho AB = 81km.</a:t>
            </a:r>
          </a:p>
          <a:p>
            <a:pPr lvl="0" algn="ctr">
              <a:buSzPts val="1600"/>
              <a:tabLst>
                <a:tab pos="228600" algn="l"/>
              </a:tabLst>
            </a:pPr>
            <a:r>
              <a:rPr lang="en-US" sz="2400" i="1" dirty="0">
                <a:solidFill>
                  <a:srgbClr val="FF0000"/>
                </a:solidFill>
                <a:latin typeface="Times New Roman"/>
                <a:ea typeface="Times New Roman"/>
              </a:rPr>
              <a:t>t </a:t>
            </a:r>
            <a:r>
              <a:rPr lang="en-US" sz="2400" i="1" dirty="0" smtClean="0">
                <a:solidFill>
                  <a:srgbClr val="FF0000"/>
                </a:solidFill>
                <a:latin typeface="Times New Roman"/>
                <a:ea typeface="Times New Roman"/>
              </a:rPr>
              <a:t>=4,5h (</a:t>
            </a:r>
            <a:r>
              <a:rPr lang="en-US" sz="2400" i="1" dirty="0">
                <a:solidFill>
                  <a:srgbClr val="FF0000"/>
                </a:solidFill>
                <a:latin typeface="Times New Roman"/>
                <a:ea typeface="Times New Roman"/>
              </a:rPr>
              <a:t>4</a:t>
            </a:r>
            <a:r>
              <a:rPr lang="en-US" sz="2400" i="1" dirty="0" smtClean="0">
                <a:solidFill>
                  <a:srgbClr val="FF0000"/>
                </a:solidFill>
                <a:latin typeface="Times New Roman"/>
                <a:ea typeface="Times New Roman"/>
              </a:rPr>
              <a:t>h30ph</a:t>
            </a:r>
            <a:r>
              <a:rPr lang="en-US" sz="2400" i="1" dirty="0">
                <a:solidFill>
                  <a:srgbClr val="FF0000"/>
                </a:solidFill>
                <a:latin typeface="Times New Roman"/>
                <a:ea typeface="Times New Roman"/>
              </a:rPr>
              <a:t>); </a:t>
            </a:r>
            <a:r>
              <a:rPr lang="en-US" sz="2400" i="1" dirty="0" err="1">
                <a:solidFill>
                  <a:srgbClr val="FF0000"/>
                </a:solidFill>
                <a:latin typeface="Times New Roman"/>
                <a:ea typeface="Times New Roman"/>
              </a:rPr>
              <a:t>Chỗ</a:t>
            </a:r>
            <a:r>
              <a:rPr lang="en-US" sz="2400" i="1" dirty="0">
                <a:solidFill>
                  <a:srgbClr val="FF0000"/>
                </a:solidFill>
                <a:latin typeface="Times New Roman"/>
                <a:ea typeface="Times New Roman"/>
              </a:rPr>
              <a:t> </a:t>
            </a:r>
            <a:r>
              <a:rPr lang="en-US" sz="2400" i="1" dirty="0" err="1">
                <a:solidFill>
                  <a:srgbClr val="FF0000"/>
                </a:solidFill>
                <a:latin typeface="Times New Roman"/>
                <a:ea typeface="Times New Roman"/>
              </a:rPr>
              <a:t>gặp</a:t>
            </a:r>
            <a:r>
              <a:rPr lang="en-US" sz="2400" i="1" dirty="0">
                <a:solidFill>
                  <a:srgbClr val="FF0000"/>
                </a:solidFill>
                <a:latin typeface="Times New Roman"/>
                <a:ea typeface="Times New Roman"/>
              </a:rPr>
              <a:t> </a:t>
            </a:r>
            <a:r>
              <a:rPr lang="en-US" sz="2400" i="1" dirty="0" err="1">
                <a:solidFill>
                  <a:srgbClr val="FF0000"/>
                </a:solidFill>
                <a:latin typeface="Times New Roman"/>
                <a:ea typeface="Times New Roman"/>
              </a:rPr>
              <a:t>cách</a:t>
            </a:r>
            <a:r>
              <a:rPr lang="en-US" sz="2400" i="1" dirty="0">
                <a:solidFill>
                  <a:srgbClr val="FF0000"/>
                </a:solidFill>
                <a:latin typeface="Times New Roman"/>
                <a:ea typeface="Times New Roman"/>
              </a:rPr>
              <a:t> </a:t>
            </a:r>
            <a:r>
              <a:rPr lang="en-US" sz="2400" i="1" dirty="0" smtClean="0">
                <a:solidFill>
                  <a:srgbClr val="FF0000"/>
                </a:solidFill>
                <a:latin typeface="Times New Roman"/>
                <a:ea typeface="Times New Roman"/>
              </a:rPr>
              <a:t>B: S</a:t>
            </a:r>
            <a:r>
              <a:rPr lang="en-US" sz="2400" i="1" baseline="-25000" dirty="0" smtClean="0">
                <a:solidFill>
                  <a:srgbClr val="FF0000"/>
                </a:solidFill>
                <a:latin typeface="Times New Roman"/>
                <a:ea typeface="Times New Roman"/>
              </a:rPr>
              <a:t>B</a:t>
            </a:r>
            <a:r>
              <a:rPr lang="en-US" sz="2400" i="1" dirty="0" smtClean="0">
                <a:solidFill>
                  <a:srgbClr val="FF0000"/>
                </a:solidFill>
                <a:latin typeface="Times New Roman"/>
                <a:ea typeface="Times New Roman"/>
              </a:rPr>
              <a:t> </a:t>
            </a:r>
            <a:r>
              <a:rPr lang="en-US" sz="2400" i="1" dirty="0">
                <a:solidFill>
                  <a:srgbClr val="FF0000"/>
                </a:solidFill>
                <a:latin typeface="Times New Roman"/>
                <a:ea typeface="Times New Roman"/>
              </a:rPr>
              <a:t>= </a:t>
            </a:r>
            <a:r>
              <a:rPr lang="en-US" sz="2400" i="1" dirty="0" smtClean="0">
                <a:solidFill>
                  <a:srgbClr val="FF0000"/>
                </a:solidFill>
                <a:latin typeface="Times New Roman"/>
                <a:ea typeface="Times New Roman"/>
              </a:rPr>
              <a:t>81km</a:t>
            </a:r>
            <a:endParaRPr lang="en-US" sz="2400" i="1" dirty="0">
              <a:solidFill>
                <a:srgbClr val="FF0000"/>
              </a:solidFill>
              <a:latin typeface="Times New Roman"/>
              <a:ea typeface="Times New Roman"/>
            </a:endParaRPr>
          </a:p>
          <a:p>
            <a:pPr lvl="0" fontAlgn="base">
              <a:spcBef>
                <a:spcPct val="0"/>
              </a:spcBef>
              <a:spcAft>
                <a:spcPct val="0"/>
              </a:spcAf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70376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fade">
                                      <p:cBhvr>
                                        <p:cTn id="16"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351</TotalTime>
  <Words>1370</Words>
  <Application>Microsoft Office PowerPoint</Application>
  <PresentationFormat>On-screen Show (4:3)</PresentationFormat>
  <Paragraphs>136</Paragraphs>
  <Slides>9</Slides>
  <Notes>0</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9</vt:i4>
      </vt:variant>
    </vt:vector>
  </HeadingPairs>
  <TitlesOfParts>
    <vt:vector size="15" baseType="lpstr">
      <vt:lpstr>Office Theme</vt:lpstr>
      <vt:lpstr>Default Design</vt:lpstr>
      <vt:lpstr>1_Default Design</vt:lpstr>
      <vt:lpstr>2_Default Design</vt:lpstr>
      <vt:lpstr>5_Default Design</vt:lpstr>
      <vt:lpstr>Equation</vt:lpstr>
      <vt:lpstr>PowerPoint Presentation</vt:lpstr>
      <vt:lpstr>I. Kiến thức cần nhớ: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Nhulam</dc:creator>
  <cp:lastModifiedBy>Nhulam</cp:lastModifiedBy>
  <cp:revision>25</cp:revision>
  <dcterms:created xsi:type="dcterms:W3CDTF">2020-08-05T04:04:55Z</dcterms:created>
  <dcterms:modified xsi:type="dcterms:W3CDTF">2020-08-11T09:09:59Z</dcterms:modified>
</cp:coreProperties>
</file>